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B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78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493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6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10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04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9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2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9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999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17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26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777C-7006-434D-9ABD-A06D807CA9B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7C46-16AF-EA4E-855B-9CA408D60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063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xgital.net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024" y="1"/>
            <a:ext cx="2487976" cy="1271786"/>
          </a:xfrm>
          <a:prstGeom prst="rect">
            <a:avLst/>
          </a:prstGeom>
        </p:spPr>
      </p:pic>
      <p:pic>
        <p:nvPicPr>
          <p:cNvPr id="11" name="Picture 10" descr="toga_main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0501"/>
            <a:ext cx="9143999" cy="50567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0745" y="0"/>
            <a:ext cx="3996023" cy="6858000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1922883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</a:rPr>
              <a:t>Kampung</a:t>
            </a:r>
            <a:r>
              <a:rPr lang="en-US" sz="4000" b="1" i="1" dirty="0" smtClean="0">
                <a:solidFill>
                  <a:schemeClr val="bg1"/>
                </a:solidFill>
              </a:rPr>
              <a:t> Toga</a:t>
            </a:r>
            <a:r>
              <a:rPr lang="en-US" sz="2800" b="1" i="1" dirty="0" smtClean="0">
                <a:solidFill>
                  <a:schemeClr val="bg1"/>
                </a:solidFill>
              </a:rPr>
              <a:t/>
            </a:r>
            <a:br>
              <a:rPr lang="en-US" sz="2800" b="1" i="1" dirty="0" smtClean="0">
                <a:solidFill>
                  <a:schemeClr val="bg1"/>
                </a:solidFill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Online Strategy Proposal 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45992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FFFFFF"/>
                </a:solidFill>
              </a:rPr>
              <a:t>TwittLandBdg</a:t>
            </a:r>
            <a:r>
              <a:rPr lang="en-US" sz="2000" b="1" dirty="0" smtClean="0">
                <a:solidFill>
                  <a:srgbClr val="FFFFFF"/>
                </a:solidFill>
              </a:rPr>
              <a:t> 2012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58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10" name="Picture 2" descr="D:\socmed data\twitter_cities_2012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0017" y="1694525"/>
            <a:ext cx="5907088" cy="41338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6377" y="2163554"/>
            <a:ext cx="17035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Hal tersebut dikuatkan dengan perbandingan data Social Media User Indonesia dengan global.</a:t>
            </a:r>
          </a:p>
          <a:p>
            <a:endParaRPr lang="id-ID" sz="1200" i="1" dirty="0"/>
          </a:p>
          <a:p>
            <a:r>
              <a:rPr lang="id-ID" sz="1200" i="1" dirty="0" smtClean="0"/>
              <a:t>Indonesia memegang posisi tinggi dalam jumlah aktif pengguna Social Media, baik Facebook maupun Twitter.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97207" y="2408905"/>
            <a:ext cx="785818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2697207" y="3123285"/>
            <a:ext cx="785818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3" name="Picture 12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923" y="79582"/>
            <a:ext cx="2554077" cy="13536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4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Kampung Toga Sumedang-13396012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18"/>
            <a:ext cx="9144000" cy="32258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Objective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254566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Besarnya potensi pasar yang tersedia di Online, terutama karakteristik yang sesuai dengan target market </a:t>
            </a:r>
            <a:r>
              <a:rPr lang="en-US" sz="1400" dirty="0" err="1" smtClean="0"/>
              <a:t>Kampung</a:t>
            </a:r>
            <a:r>
              <a:rPr lang="en-US" sz="1400" dirty="0" smtClean="0"/>
              <a:t> Toga</a:t>
            </a:r>
            <a:r>
              <a:rPr lang="id-ID" sz="1400" dirty="0" smtClean="0"/>
              <a:t>, maka perlu dimanfaatkan sebagai media </a:t>
            </a:r>
            <a:r>
              <a:rPr lang="id-ID" sz="1400" i="1" dirty="0" smtClean="0"/>
              <a:t>pembangunan brand awareness </a:t>
            </a:r>
            <a:r>
              <a:rPr lang="id-ID" sz="1400" dirty="0" smtClean="0"/>
              <a:t>serta membangun komunitas para konsumen yang pernah datang ke </a:t>
            </a:r>
            <a:r>
              <a:rPr lang="en-US" sz="1400" dirty="0" err="1" smtClean="0"/>
              <a:t>Kampung</a:t>
            </a:r>
            <a:r>
              <a:rPr lang="en-US" sz="1400" dirty="0" smtClean="0"/>
              <a:t> Toga</a:t>
            </a:r>
            <a:r>
              <a:rPr lang="id-ID" sz="1400" dirty="0" smtClean="0"/>
              <a:t>.</a:t>
            </a:r>
            <a:endParaRPr lang="id-ID" sz="1400" dirty="0"/>
          </a:p>
        </p:txBody>
      </p:sp>
      <p:sp>
        <p:nvSpPr>
          <p:cNvPr id="15" name="Right Arrow 14"/>
          <p:cNvSpPr/>
          <p:nvPr/>
        </p:nvSpPr>
        <p:spPr>
          <a:xfrm>
            <a:off x="1928794" y="5129770"/>
            <a:ext cx="5357850" cy="28575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357158" y="4415390"/>
            <a:ext cx="1500198" cy="17145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Online Target Market population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2357422" y="4415390"/>
            <a:ext cx="1500198" cy="17145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Kampung</a:t>
            </a:r>
            <a:r>
              <a:rPr lang="en-US" dirty="0" smtClean="0"/>
              <a:t> Toga</a:t>
            </a:r>
            <a:r>
              <a:rPr lang="id-ID" dirty="0" smtClean="0"/>
              <a:t> Online Community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4429124" y="4415390"/>
            <a:ext cx="2214578" cy="17145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r>
              <a:rPr lang="id-ID" dirty="0" smtClean="0"/>
              <a:t>nformation,</a:t>
            </a:r>
          </a:p>
          <a:p>
            <a:pPr algn="ctr"/>
            <a:r>
              <a:rPr lang="id-ID" dirty="0" smtClean="0"/>
              <a:t>interaction &amp; engagement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7358082" y="4415390"/>
            <a:ext cx="1500198" cy="17145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Brand Equity</a:t>
            </a:r>
            <a:endParaRPr lang="id-ID" dirty="0"/>
          </a:p>
        </p:txBody>
      </p:sp>
      <p:pic>
        <p:nvPicPr>
          <p:cNvPr id="13" name="Picture 12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108" y="28718"/>
            <a:ext cx="2432892" cy="1289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18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Kampung Toga Sumedang-13396012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9423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Online Media Planning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59445" y="4313007"/>
            <a:ext cx="2954645" cy="919223"/>
          </a:xfrm>
          <a:prstGeom prst="rect">
            <a:avLst/>
          </a:prstGeom>
          <a:solidFill>
            <a:srgbClr val="CD2B6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i="1" dirty="0" smtClean="0">
                <a:solidFill>
                  <a:schemeClr val="bg1"/>
                </a:solidFill>
              </a:rPr>
              <a:t>Community Blog</a:t>
            </a:r>
          </a:p>
          <a:p>
            <a:pPr algn="ctr"/>
            <a:r>
              <a:rPr lang="id-ID" sz="1600" dirty="0" smtClean="0">
                <a:solidFill>
                  <a:schemeClr val="bg1"/>
                </a:solidFill>
              </a:rPr>
              <a:t>(news, info, ads, product, etc)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8452" y="3259845"/>
            <a:ext cx="2954645" cy="9192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i="1" dirty="0" smtClean="0">
                <a:solidFill>
                  <a:schemeClr val="bg1"/>
                </a:solidFill>
              </a:rPr>
              <a:t>Facebook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4138" y="5395258"/>
            <a:ext cx="2954645" cy="9192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i="1" dirty="0" smtClean="0">
                <a:solidFill>
                  <a:schemeClr val="bg1"/>
                </a:solidFill>
              </a:rPr>
              <a:t>Twitter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3613096" y="3901621"/>
            <a:ext cx="262635" cy="459611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10800000">
            <a:off x="2970154" y="5160694"/>
            <a:ext cx="262635" cy="459611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5419" y="5395258"/>
            <a:ext cx="2954645" cy="9192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i="1" dirty="0" smtClean="0">
                <a:solidFill>
                  <a:schemeClr val="bg1"/>
                </a:solidFill>
              </a:rPr>
              <a:t>YouTube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4475291" y="5160694"/>
            <a:ext cx="262635" cy="459611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5087" y="3394238"/>
            <a:ext cx="2781385" cy="171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 smtClean="0"/>
              <a:t>Social Media yang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difokuskan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Social Media yang </a:t>
            </a:r>
            <a:r>
              <a:rPr lang="en-US" sz="1200" dirty="0" err="1" smtClean="0"/>
              <a:t>berkembang</a:t>
            </a:r>
            <a:r>
              <a:rPr lang="en-US" sz="1200" dirty="0" smtClean="0"/>
              <a:t> </a:t>
            </a:r>
            <a:r>
              <a:rPr lang="en-US" sz="1200" dirty="0" err="1" smtClean="0"/>
              <a:t>pesat</a:t>
            </a:r>
            <a:r>
              <a:rPr lang="en-US" sz="1200" dirty="0" smtClean="0"/>
              <a:t> di Indonesia, </a:t>
            </a:r>
            <a:r>
              <a:rPr lang="en-US" sz="1200" dirty="0" err="1" smtClean="0"/>
              <a:t>yaitu</a:t>
            </a:r>
            <a:r>
              <a:rPr lang="en-US" sz="1200" dirty="0" smtClean="0"/>
              <a:t> Facebook </a:t>
            </a:r>
            <a:r>
              <a:rPr lang="en-US" sz="1200" dirty="0" err="1" smtClean="0"/>
              <a:t>dan</a:t>
            </a:r>
            <a:r>
              <a:rPr lang="en-US" sz="1200" dirty="0" smtClean="0"/>
              <a:t> Twitter. YouTube </a:t>
            </a:r>
            <a:r>
              <a:rPr lang="en-US" sz="1200" dirty="0" err="1" smtClean="0"/>
              <a:t>dimanfaatkan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Social Media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menampilkan</a:t>
            </a:r>
            <a:r>
              <a:rPr lang="en-US" sz="1200" dirty="0" smtClean="0"/>
              <a:t> </a:t>
            </a:r>
            <a:r>
              <a:rPr lang="en-US" sz="1200" dirty="0" err="1" smtClean="0"/>
              <a:t>Kampung</a:t>
            </a:r>
            <a:r>
              <a:rPr lang="en-US" sz="1200" dirty="0" smtClean="0"/>
              <a:t> Toga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sisi</a:t>
            </a:r>
            <a:r>
              <a:rPr lang="en-US" sz="1200" dirty="0" smtClean="0"/>
              <a:t> visual, </a:t>
            </a:r>
            <a:r>
              <a:rPr lang="en-US" sz="1200" dirty="0" err="1" smtClean="0"/>
              <a:t>mengingat</a:t>
            </a:r>
            <a:r>
              <a:rPr lang="en-US" sz="1200" dirty="0" smtClean="0"/>
              <a:t> </a:t>
            </a:r>
            <a:r>
              <a:rPr lang="en-US" sz="1200" dirty="0" err="1" smtClean="0"/>
              <a:t>keindahan</a:t>
            </a:r>
            <a:r>
              <a:rPr lang="en-US" sz="1200" dirty="0" smtClean="0"/>
              <a:t> </a:t>
            </a:r>
            <a:r>
              <a:rPr lang="en-US" sz="1200" dirty="0" err="1" smtClean="0"/>
              <a:t>wisata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disampaikan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menarik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video.</a:t>
            </a:r>
            <a:endParaRPr lang="en-US" sz="1200" dirty="0"/>
          </a:p>
        </p:txBody>
      </p:sp>
      <p:pic>
        <p:nvPicPr>
          <p:cNvPr id="15" name="Picture 14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847" y="0"/>
            <a:ext cx="2208153" cy="1170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0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Programs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84250" y="1711801"/>
          <a:ext cx="7175500" cy="4302760"/>
        </p:xfrm>
        <a:graphic>
          <a:graphicData uri="http://schemas.openxmlformats.org/drawingml/2006/table">
            <a:tbl>
              <a:tblPr/>
              <a:tblGrid>
                <a:gridCol w="266700"/>
                <a:gridCol w="2641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Activities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Tools Preparation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Fanpage Set Up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Mobile Web Development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Content Management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Facebook Daily Updates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 Monthly Updates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Activations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 Quiz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Coast Adventure at Tanjung Lesung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Ramadhan Challenge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Your Dream Wedding Challenge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 Competition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 Promote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 followers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 followers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 followers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12000 followers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Facebook Ads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 fans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 fans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 fans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12000 fans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 Display Network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 clicks per 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 Adwords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 clicks per month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687" y="0"/>
            <a:ext cx="2708313" cy="14354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17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Programs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951" y="2009376"/>
            <a:ext cx="70579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Education Quiz</a:t>
            </a:r>
            <a:endParaRPr lang="en-US" sz="1600" dirty="0" smtClean="0"/>
          </a:p>
          <a:p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membaca</a:t>
            </a:r>
            <a:r>
              <a:rPr lang="en-US" sz="1600" dirty="0" smtClean="0"/>
              <a:t> </a:t>
            </a:r>
            <a:r>
              <a:rPr lang="en-US" sz="1600" dirty="0" err="1" smtClean="0"/>
              <a:t>sedikit</a:t>
            </a:r>
            <a:r>
              <a:rPr lang="en-US" sz="1600" dirty="0" smtClean="0"/>
              <a:t> </a:t>
            </a:r>
            <a:r>
              <a:rPr lang="en-US" sz="1600" dirty="0" err="1" smtClean="0"/>
              <a:t>profil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Toga,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menyebutkan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siapa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pergi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 </a:t>
            </a:r>
            <a:r>
              <a:rPr lang="en-US" sz="1600" dirty="0" err="1" smtClean="0"/>
              <a:t>memenangkan</a:t>
            </a:r>
            <a:r>
              <a:rPr lang="en-US" sz="1600" dirty="0" smtClean="0"/>
              <a:t> 5 </a:t>
            </a:r>
            <a:r>
              <a:rPr lang="en-US" sz="1600" dirty="0" err="1" smtClean="0"/>
              <a:t>paket</a:t>
            </a:r>
            <a:r>
              <a:rPr lang="en-US" sz="1600" dirty="0" smtClean="0"/>
              <a:t> </a:t>
            </a:r>
            <a:r>
              <a:rPr lang="en-US" sz="1600" dirty="0" err="1" smtClean="0"/>
              <a:t>liburan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kenapa</a:t>
            </a:r>
            <a:r>
              <a:rPr lang="en-US" sz="1600" dirty="0" smtClean="0"/>
              <a:t>.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mention 4 </a:t>
            </a:r>
            <a:r>
              <a:rPr lang="en-US" sz="1600" dirty="0" err="1" smtClean="0"/>
              <a:t>teman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(via Facebook </a:t>
            </a:r>
            <a:r>
              <a:rPr lang="en-US" sz="1600" dirty="0" err="1" smtClean="0"/>
              <a:t>atau</a:t>
            </a:r>
            <a:r>
              <a:rPr lang="en-US" sz="1600" dirty="0" smtClean="0"/>
              <a:t> Twitter)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ajak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pemenang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smtClean="0"/>
              <a:t>West Coast Adventure at </a:t>
            </a:r>
            <a:r>
              <a:rPr lang="en-US" sz="1600" b="1" dirty="0" err="1" smtClean="0"/>
              <a:t>Tanjung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Lesung</a:t>
            </a:r>
            <a:endParaRPr lang="en-US" sz="1600" b="1" dirty="0" smtClean="0"/>
          </a:p>
          <a:p>
            <a:r>
              <a:rPr lang="en-US" sz="1600" dirty="0" err="1" smtClean="0"/>
              <a:t>Mengundang</a:t>
            </a:r>
            <a:r>
              <a:rPr lang="en-US" sz="1600" dirty="0" smtClean="0"/>
              <a:t> </a:t>
            </a:r>
            <a:r>
              <a:rPr lang="en-US" sz="1600" dirty="0" err="1" smtClean="0"/>
              <a:t>pers</a:t>
            </a:r>
            <a:r>
              <a:rPr lang="en-US" sz="1600" dirty="0" smtClean="0"/>
              <a:t>, blogger </a:t>
            </a:r>
            <a:r>
              <a:rPr lang="en-US" sz="1600" dirty="0" err="1" smtClean="0"/>
              <a:t>dan</a:t>
            </a:r>
            <a:r>
              <a:rPr lang="en-US" sz="1600" dirty="0" smtClean="0"/>
              <a:t> buzzer Twitter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menghabiskan</a:t>
            </a:r>
            <a:r>
              <a:rPr lang="en-US" sz="1600" dirty="0" smtClean="0"/>
              <a:t> 4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Toga. Program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wisata</a:t>
            </a:r>
            <a:r>
              <a:rPr lang="en-US" sz="1600" dirty="0" smtClean="0"/>
              <a:t> </a:t>
            </a:r>
            <a:r>
              <a:rPr lang="en-US" sz="1600" dirty="0" err="1" smtClean="0"/>
              <a:t>alam</a:t>
            </a:r>
            <a:r>
              <a:rPr lang="en-US" sz="1600" dirty="0" smtClean="0"/>
              <a:t> (adventure), </a:t>
            </a:r>
            <a:r>
              <a:rPr lang="en-US" sz="1600" dirty="0" err="1" smtClean="0"/>
              <a:t>budaya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kuliner</a:t>
            </a:r>
            <a:r>
              <a:rPr lang="en-US" sz="1600" dirty="0" smtClean="0"/>
              <a:t>.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Live Tweet (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hadiah</a:t>
            </a:r>
            <a:r>
              <a:rPr lang="en-US" sz="1600" dirty="0" smtClean="0"/>
              <a:t> Live Tweet </a:t>
            </a:r>
            <a:r>
              <a:rPr lang="en-US" sz="1600" dirty="0" err="1" smtClean="0"/>
              <a:t>terbaik</a:t>
            </a:r>
            <a:r>
              <a:rPr lang="en-US" sz="1600" dirty="0" smtClean="0"/>
              <a:t>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hashtag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, </a:t>
            </a:r>
            <a:r>
              <a:rPr lang="en-US" sz="1600" dirty="0" err="1" smtClean="0"/>
              <a:t>diakhiri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lomba</a:t>
            </a:r>
            <a:r>
              <a:rPr lang="en-US" sz="1600" dirty="0" smtClean="0"/>
              <a:t> </a:t>
            </a:r>
            <a:r>
              <a:rPr lang="en-US" sz="1600" dirty="0" err="1" smtClean="0"/>
              <a:t>penulisan</a:t>
            </a:r>
            <a:r>
              <a:rPr lang="en-US" sz="1600" dirty="0" smtClean="0"/>
              <a:t>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media (</a:t>
            </a:r>
            <a:r>
              <a:rPr lang="en-US" sz="1600" dirty="0" err="1" smtClean="0"/>
              <a:t>pers</a:t>
            </a:r>
            <a:r>
              <a:rPr lang="en-US" sz="1600" dirty="0" smtClean="0"/>
              <a:t>), blog (blogger </a:t>
            </a:r>
            <a:r>
              <a:rPr lang="en-US" sz="1600" dirty="0" err="1" smtClean="0"/>
              <a:t>dan</a:t>
            </a:r>
            <a:r>
              <a:rPr lang="en-US" sz="1600" dirty="0" smtClean="0"/>
              <a:t> buzzer) </a:t>
            </a:r>
            <a:r>
              <a:rPr lang="en-US" sz="1600" dirty="0" err="1" smtClean="0"/>
              <a:t>atau</a:t>
            </a:r>
            <a:r>
              <a:rPr lang="en-US" sz="1600" dirty="0" smtClean="0"/>
              <a:t> media lain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Facebook Notes, </a:t>
            </a:r>
            <a:r>
              <a:rPr lang="en-US" sz="1600" dirty="0" err="1" smtClean="0"/>
              <a:t>Kompasiana</a:t>
            </a:r>
            <a:r>
              <a:rPr lang="en-US" sz="1600" dirty="0" smtClean="0"/>
              <a:t>, </a:t>
            </a:r>
            <a:r>
              <a:rPr lang="en-US" sz="1600" dirty="0" err="1" smtClean="0"/>
              <a:t>dll</a:t>
            </a:r>
            <a:r>
              <a:rPr lang="en-US" sz="1600" dirty="0" smtClean="0"/>
              <a:t> (buzzer).</a:t>
            </a:r>
            <a:endParaRPr lang="en-US" sz="1600" dirty="0"/>
          </a:p>
        </p:txBody>
      </p:sp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928" y="12193"/>
            <a:ext cx="2464072" cy="13059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09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Programs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951" y="2009376"/>
            <a:ext cx="70579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Ramadhan</a:t>
            </a:r>
            <a:r>
              <a:rPr lang="en-US" sz="1600" b="1" dirty="0" smtClean="0"/>
              <a:t> Challenge</a:t>
            </a:r>
            <a:endParaRPr lang="en-US" sz="1600" dirty="0" smtClean="0"/>
          </a:p>
          <a:p>
            <a:r>
              <a:rPr lang="en-US" sz="1600" dirty="0" err="1" smtClean="0"/>
              <a:t>Disiapkan</a:t>
            </a:r>
            <a:r>
              <a:rPr lang="en-US" sz="1600" dirty="0" smtClean="0"/>
              <a:t> </a:t>
            </a:r>
            <a:r>
              <a:rPr lang="en-US" sz="1600" dirty="0" err="1" smtClean="0"/>
              <a:t>hadiah</a:t>
            </a:r>
            <a:r>
              <a:rPr lang="en-US" sz="1600" dirty="0" smtClean="0"/>
              <a:t> voucher </a:t>
            </a:r>
            <a:r>
              <a:rPr lang="en-US" sz="1600" dirty="0" err="1" smtClean="0"/>
              <a:t>menginap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kuis</a:t>
            </a:r>
            <a:r>
              <a:rPr lang="en-US" sz="1600" dirty="0" smtClean="0"/>
              <a:t> di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Ramadhan</a:t>
            </a:r>
            <a:r>
              <a:rPr lang="en-US" sz="1600" dirty="0" smtClean="0"/>
              <a:t>. </a:t>
            </a:r>
            <a:r>
              <a:rPr lang="en-US" sz="1600" dirty="0" err="1" smtClean="0"/>
              <a:t>Kuis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tantangan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Ramadhan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</a:t>
            </a:r>
            <a:r>
              <a:rPr lang="en-US" sz="1600" dirty="0" err="1" smtClean="0"/>
              <a:t>ucapan</a:t>
            </a:r>
            <a:r>
              <a:rPr lang="en-US" sz="1600" dirty="0" smtClean="0"/>
              <a:t> </a:t>
            </a:r>
            <a:r>
              <a:rPr lang="en-US" sz="1600" dirty="0" err="1" smtClean="0"/>
              <a:t>permohonan</a:t>
            </a:r>
            <a:r>
              <a:rPr lang="en-US" sz="1600" dirty="0" smtClean="0"/>
              <a:t> </a:t>
            </a:r>
            <a:r>
              <a:rPr lang="en-US" sz="1600" dirty="0" err="1" smtClean="0"/>
              <a:t>maaf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Twitter. </a:t>
            </a:r>
            <a:r>
              <a:rPr lang="en-US" sz="1600" dirty="0" err="1" smtClean="0"/>
              <a:t>Permohonan</a:t>
            </a:r>
            <a:r>
              <a:rPr lang="en-US" sz="1600" dirty="0" smtClean="0"/>
              <a:t> </a:t>
            </a:r>
            <a:r>
              <a:rPr lang="en-US" sz="1600" dirty="0" err="1" smtClean="0"/>
              <a:t>maaf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menarik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unik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pemenang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smtClean="0"/>
              <a:t>Your Dream Wedding &amp; Honeymoon Challenge</a:t>
            </a:r>
            <a:endParaRPr lang="en-US" sz="1600" dirty="0" smtClean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awareness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wedding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diselenggarakan</a:t>
            </a:r>
            <a:r>
              <a:rPr lang="en-US" sz="1600" dirty="0" smtClean="0"/>
              <a:t> </a:t>
            </a:r>
            <a:r>
              <a:rPr lang="en-US" sz="1600" dirty="0" err="1" smtClean="0"/>
              <a:t>aktivasi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Wedding.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rencana</a:t>
            </a:r>
            <a:r>
              <a:rPr lang="en-US" sz="1600" dirty="0" smtClean="0"/>
              <a:t> </a:t>
            </a:r>
            <a:r>
              <a:rPr lang="en-US" sz="1600" dirty="0" err="1" smtClean="0"/>
              <a:t>pernikahan</a:t>
            </a:r>
            <a:r>
              <a:rPr lang="en-US" sz="1600" dirty="0" smtClean="0"/>
              <a:t> di </a:t>
            </a:r>
            <a:r>
              <a:rPr lang="en-US" sz="1600" dirty="0" err="1" smtClean="0"/>
              <a:t>tahun</a:t>
            </a:r>
            <a:r>
              <a:rPr lang="en-US" sz="1600" dirty="0" smtClean="0"/>
              <a:t> 2013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menikah</a:t>
            </a:r>
            <a:r>
              <a:rPr lang="en-US" sz="1600" dirty="0" smtClean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tantangan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.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membaca</a:t>
            </a:r>
            <a:r>
              <a:rPr lang="en-US" sz="1600" dirty="0" smtClean="0"/>
              <a:t> </a:t>
            </a:r>
            <a:r>
              <a:rPr lang="en-US" sz="1600" dirty="0" err="1" smtClean="0"/>
              <a:t>sedikit</a:t>
            </a:r>
            <a:r>
              <a:rPr lang="en-US" sz="1600" dirty="0" smtClean="0"/>
              <a:t> </a:t>
            </a:r>
            <a:r>
              <a:rPr lang="en-US" sz="1600" dirty="0" err="1" smtClean="0"/>
              <a:t>profil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 yang </a:t>
            </a:r>
            <a:r>
              <a:rPr lang="en-US" sz="1600" dirty="0" err="1" smtClean="0"/>
              <a:t>menarik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pernikahan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madu</a:t>
            </a:r>
            <a:r>
              <a:rPr lang="en-US" sz="1600" dirty="0" smtClean="0"/>
              <a:t>.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menuliskan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</a:t>
            </a:r>
            <a:r>
              <a:rPr lang="en-US" sz="1600" dirty="0" smtClean="0"/>
              <a:t> </a:t>
            </a:r>
            <a:r>
              <a:rPr lang="en-US" sz="1600" dirty="0" err="1" smtClean="0"/>
              <a:t>pasangan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memenangkan</a:t>
            </a:r>
            <a:r>
              <a:rPr lang="en-US" sz="1600" dirty="0" smtClean="0"/>
              <a:t> </a:t>
            </a:r>
            <a:r>
              <a:rPr lang="en-US" sz="1600" dirty="0" err="1" smtClean="0"/>
              <a:t>paket</a:t>
            </a:r>
            <a:r>
              <a:rPr lang="en-US" sz="1600" dirty="0" smtClean="0"/>
              <a:t> wedding/honeymoon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Toga. Honeymoon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pasangan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menikah</a:t>
            </a:r>
            <a:r>
              <a:rPr lang="en-US" sz="1600" dirty="0" smtClean="0"/>
              <a:t> (2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honeymoon).</a:t>
            </a:r>
            <a:endParaRPr lang="en-US" sz="1600" dirty="0"/>
          </a:p>
        </p:txBody>
      </p:sp>
      <p:pic>
        <p:nvPicPr>
          <p:cNvPr id="8" name="Picture 7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990" y="0"/>
            <a:ext cx="2510010" cy="13303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84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Programs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951" y="2009376"/>
            <a:ext cx="7057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Photo Competition</a:t>
            </a:r>
            <a:endParaRPr lang="en-US" sz="1600" dirty="0" smtClean="0"/>
          </a:p>
          <a:p>
            <a:r>
              <a:rPr lang="en-US" sz="1600" dirty="0" err="1" smtClean="0"/>
              <a:t>Aktivitas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kompetisi</a:t>
            </a:r>
            <a:r>
              <a:rPr lang="en-US" sz="1600" dirty="0" smtClean="0"/>
              <a:t> </a:t>
            </a:r>
            <a:r>
              <a:rPr lang="en-US" sz="1600" dirty="0" err="1" smtClean="0"/>
              <a:t>foto</a:t>
            </a:r>
            <a:r>
              <a:rPr lang="en-US" sz="1600" dirty="0" smtClean="0"/>
              <a:t> </a:t>
            </a:r>
            <a:r>
              <a:rPr lang="en-US" sz="1600" dirty="0" err="1" smtClean="0"/>
              <a:t>diselenggarakan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1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penuh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pemilihan</a:t>
            </a:r>
            <a:r>
              <a:rPr lang="en-US" sz="1600" dirty="0" smtClean="0"/>
              <a:t> </a:t>
            </a:r>
            <a:r>
              <a:rPr lang="en-US" sz="1600" dirty="0" err="1" smtClean="0"/>
              <a:t>pemenang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err="1" smtClean="0"/>
              <a:t>Kunci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keberhasilan</a:t>
            </a:r>
            <a:r>
              <a:rPr lang="en-US" sz="1600" dirty="0" smtClean="0"/>
              <a:t> Photo Competition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sisi</a:t>
            </a:r>
            <a:r>
              <a:rPr lang="en-US" sz="1600" dirty="0" smtClean="0"/>
              <a:t> </a:t>
            </a:r>
            <a:r>
              <a:rPr lang="en-US" sz="1600" dirty="0" err="1" smtClean="0"/>
              <a:t>hadiah</a:t>
            </a:r>
            <a:r>
              <a:rPr lang="en-US" sz="1600" dirty="0" smtClean="0"/>
              <a:t> (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menarik</a:t>
            </a:r>
            <a:r>
              <a:rPr lang="en-US" sz="1600" dirty="0" smtClean="0"/>
              <a:t>, </a:t>
            </a:r>
            <a:r>
              <a:rPr lang="en-US" sz="1600" dirty="0" err="1" smtClean="0"/>
              <a:t>disarankan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tunai</a:t>
            </a:r>
            <a:r>
              <a:rPr lang="en-US" sz="1600" dirty="0" smtClean="0"/>
              <a:t> 1,000,000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pemenang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, 3 </a:t>
            </a:r>
            <a:r>
              <a:rPr lang="en-US" sz="1600" dirty="0" err="1" smtClean="0"/>
              <a:t>hadiah</a:t>
            </a:r>
            <a:r>
              <a:rPr lang="en-US" sz="1600" dirty="0" smtClean="0"/>
              <a:t> </a:t>
            </a:r>
            <a:r>
              <a:rPr lang="en-US" sz="1600" dirty="0" err="1" smtClean="0"/>
              <a:t>hiburan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voucher </a:t>
            </a:r>
            <a:r>
              <a:rPr lang="en-US" sz="1600" dirty="0" err="1" smtClean="0"/>
              <a:t>menginap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10 </a:t>
            </a:r>
            <a:r>
              <a:rPr lang="en-US" sz="1600" dirty="0" err="1" smtClean="0"/>
              <a:t>pengirim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merchandise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Toga).</a:t>
            </a:r>
          </a:p>
          <a:p>
            <a:endParaRPr lang="en-US" sz="1600" dirty="0"/>
          </a:p>
          <a:p>
            <a:r>
              <a:rPr lang="en-US" sz="1600" dirty="0" err="1" smtClean="0"/>
              <a:t>Selain</a:t>
            </a:r>
            <a:r>
              <a:rPr lang="en-US" sz="1600" dirty="0"/>
              <a:t> </a:t>
            </a:r>
            <a:r>
              <a:rPr lang="en-US" sz="1600" dirty="0" err="1" smtClean="0"/>
              <a:t>publikasi</a:t>
            </a:r>
            <a:r>
              <a:rPr lang="en-US" sz="1600" dirty="0" smtClean="0"/>
              <a:t> Online, </a:t>
            </a:r>
            <a:r>
              <a:rPr lang="en-US" sz="1600" dirty="0" err="1" smtClean="0"/>
              <a:t>publikasi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</a:t>
            </a:r>
            <a:r>
              <a:rPr lang="en-US" sz="1600" dirty="0" err="1" smtClean="0"/>
              <a:t>Kampung</a:t>
            </a:r>
            <a:r>
              <a:rPr lang="en-US" sz="1600" dirty="0" smtClean="0"/>
              <a:t> Toga </a:t>
            </a:r>
            <a:r>
              <a:rPr lang="en-US" sz="1600" dirty="0" err="1" smtClean="0"/>
              <a:t>memegang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peranan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banyaknya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. </a:t>
            </a:r>
            <a:r>
              <a:rPr lang="en-US" sz="1600" dirty="0" err="1" smtClean="0"/>
              <a:t>Publikasi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dipenuhi</a:t>
            </a:r>
            <a:r>
              <a:rPr lang="en-US" sz="1600" dirty="0" smtClean="0"/>
              <a:t> 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Roll banner di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lobby </a:t>
            </a:r>
            <a:r>
              <a:rPr lang="en-US" sz="1600" dirty="0" err="1" smtClean="0"/>
              <a:t>penginapan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Roll banner di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lobby </a:t>
            </a:r>
            <a:r>
              <a:rPr lang="en-US" sz="1600" dirty="0" err="1" smtClean="0"/>
              <a:t>restoran</a:t>
            </a:r>
            <a:r>
              <a:rPr lang="en-US" sz="1600" dirty="0" smtClean="0"/>
              <a:t>/café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Roll banner di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lobby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wisata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Tent card di </a:t>
            </a:r>
            <a:r>
              <a:rPr lang="en-US" sz="1600" dirty="0" err="1" smtClean="0"/>
              <a:t>kamar</a:t>
            </a:r>
            <a:r>
              <a:rPr lang="en-US" sz="1600" dirty="0" smtClean="0"/>
              <a:t> </a:t>
            </a:r>
            <a:r>
              <a:rPr lang="en-US" sz="1600" dirty="0" err="1" smtClean="0"/>
              <a:t>penginapan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restoran</a:t>
            </a:r>
            <a:r>
              <a:rPr lang="en-US" sz="1600" dirty="0" smtClean="0"/>
              <a:t>, café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Spanduk</a:t>
            </a:r>
            <a:r>
              <a:rPr lang="en-US" sz="1600" dirty="0" smtClean="0"/>
              <a:t>, </a:t>
            </a:r>
            <a:r>
              <a:rPr lang="en-US" sz="1600" dirty="0" err="1" smtClean="0"/>
              <a:t>dll</a:t>
            </a:r>
            <a:endParaRPr lang="en-US" sz="1600" dirty="0"/>
          </a:p>
        </p:txBody>
      </p:sp>
      <p:pic>
        <p:nvPicPr>
          <p:cNvPr id="8" name="Picture 7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704" y="0"/>
            <a:ext cx="2734296" cy="14491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23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502" y="3185"/>
            <a:ext cx="2939498" cy="15579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Budgeting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262294"/>
              </p:ext>
            </p:extLst>
          </p:nvPr>
        </p:nvGraphicFramePr>
        <p:xfrm>
          <a:off x="256823" y="1561119"/>
          <a:ext cx="8633959" cy="5135354"/>
        </p:xfrm>
        <a:graphic>
          <a:graphicData uri="http://schemas.openxmlformats.org/drawingml/2006/table">
            <a:tbl>
              <a:tblPr/>
              <a:tblGrid>
                <a:gridCol w="2364488"/>
                <a:gridCol w="295560"/>
                <a:gridCol w="895639"/>
                <a:gridCol w="949377"/>
                <a:gridCol w="994159"/>
                <a:gridCol w="3134736"/>
              </a:tblGrid>
              <a:tr h="424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Programs</a:t>
                      </a:r>
                    </a:p>
                  </a:txBody>
                  <a:tcPr marL="7244" marR="7244" marT="7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Qty/Freq</a:t>
                      </a:r>
                    </a:p>
                  </a:txBody>
                  <a:tcPr marL="7244" marR="7244" marT="7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</a:t>
                      </a:r>
                    </a:p>
                  </a:txBody>
                  <a:tcPr marL="7244" marR="7244" marT="7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Investment                          (12 Months)</a:t>
                      </a:r>
                    </a:p>
                  </a:txBody>
                  <a:tcPr marL="7244" marR="7244" marT="7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</a:t>
                      </a:r>
                    </a:p>
                  </a:txBody>
                  <a:tcPr marL="7244" marR="7244" marT="7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 INFLUENCER TWITTER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</a:t>
                      </a:r>
                      <a:r>
                        <a:rPr lang="en-US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penambahan</a:t>
                      </a:r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1000 followers per </a:t>
                      </a:r>
                      <a:r>
                        <a:rPr lang="en-US" sz="7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bulan</a:t>
                      </a:r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 FACEBOOK ADS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penambahan 1000 fans per bulan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 GOOGLE DISPLAY NETWORK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 travel, seperti detiktravel, kompasiana, travel. Kompas, dll 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laporan asli dari Google akan disertakan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 GOOGLE ADWORDS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recommended keywords, laporan asli dari Google akan disertakan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Budgeting Google dapat berubah sesuai CPC real time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MEDIA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monthly budget :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19,500,000 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ACTIVATION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EDUCATION QUIZ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HOLIDAY PACKAGE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winners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orang per pemenang, total 25 orang; 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submitter pertama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merchandise Tanjung Lesung; 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WEST COAST ADVENTURE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orang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perjalanan 50 orang pers, buzzer, blogger, etc; 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Gifts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uang tunai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hadiah Live Tweet terbaik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uang tunai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hadiah artikel terbaik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Merchandise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kaos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untuk peserta 10 untuk panitia; 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RAMADHAN CHALLENGE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Voucher menginap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pemenang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YOUR DREAM WEDDING CHALLENGE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Paket wedding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pemenang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Paket honeymoon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pemenang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disediakan TL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PHOTO COMPETITION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Gifts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pemenang bulanan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12,000,000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pemenang utama setiap bulan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voucher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pemenang hiburan setiap bulan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merchandise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submitter pertama setiap bulan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1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MEDIA AND ACTIVATION</a:t>
                      </a:r>
                    </a:p>
                  </a:txBody>
                  <a:tcPr marL="7244" marR="7244" marT="7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252,000,000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32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Partnership Offering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757316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TwittLandBdg</a:t>
            </a:r>
            <a:r>
              <a:rPr lang="id-ID" i="1" dirty="0" smtClean="0"/>
              <a:t> bekerja sebagai Digital Media team untuk brand </a:t>
            </a:r>
            <a:r>
              <a:rPr lang="en-US" i="1" dirty="0" err="1" smtClean="0"/>
              <a:t>Kampung</a:t>
            </a:r>
            <a:r>
              <a:rPr lang="en-US" i="1" dirty="0" smtClean="0"/>
              <a:t> Toga</a:t>
            </a:r>
            <a:r>
              <a:rPr lang="id-ID" i="1" dirty="0" smtClean="0"/>
              <a:t>. Seluruh kebutuhan eksekusi program Online yang dicantumkan pada proposal ini menjadi tanggung jawab </a:t>
            </a:r>
            <a:r>
              <a:rPr lang="en-US" i="1" dirty="0" err="1" smtClean="0"/>
              <a:t>TwittLandBdg</a:t>
            </a:r>
            <a:r>
              <a:rPr lang="id-ID" i="1" dirty="0" smtClean="0"/>
              <a:t>.</a:t>
            </a:r>
            <a:endParaRPr lang="id-ID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85786" y="2910758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i="1" dirty="0" smtClean="0"/>
              <a:t>Sistem pembayaran berupa </a:t>
            </a:r>
            <a:r>
              <a:rPr lang="id-ID" sz="1400" b="1" i="1" dirty="0" smtClean="0"/>
              <a:t>Retention Fee</a:t>
            </a:r>
            <a:r>
              <a:rPr lang="id-ID" sz="1400" i="1" dirty="0" smtClean="0"/>
              <a:t> 25,500,000 IDR/bulan</a:t>
            </a:r>
          </a:p>
          <a:p>
            <a:r>
              <a:rPr lang="id-ID" sz="1400" b="1" i="1" dirty="0" smtClean="0"/>
              <a:t>Fee termasuk servis :</a:t>
            </a:r>
          </a:p>
          <a:p>
            <a:pPr>
              <a:buFontTx/>
              <a:buChar char="-"/>
            </a:pPr>
            <a:r>
              <a:rPr lang="id-ID" sz="1400" i="1" dirty="0" smtClean="0"/>
              <a:t>Social Media Strategy (3 channels : Twitter, Facebook, YouTube)</a:t>
            </a:r>
          </a:p>
          <a:p>
            <a:pPr>
              <a:buFontTx/>
              <a:buChar char="-"/>
            </a:pPr>
            <a:r>
              <a:rPr lang="id-ID" sz="1400" i="1" dirty="0" smtClean="0"/>
              <a:t>Graphic Design for Social Media Activations</a:t>
            </a:r>
          </a:p>
          <a:p>
            <a:pPr>
              <a:buFontTx/>
              <a:buChar char="-"/>
            </a:pPr>
            <a:r>
              <a:rPr lang="id-ID" sz="1400" i="1" dirty="0" smtClean="0"/>
              <a:t>Technical development (pembuatan Landing Page)</a:t>
            </a:r>
          </a:p>
          <a:p>
            <a:pPr>
              <a:buFontTx/>
              <a:buChar char="-"/>
            </a:pPr>
            <a:r>
              <a:rPr lang="id-ID" sz="1400" i="1" dirty="0" smtClean="0"/>
              <a:t>Social Media Daily Updates</a:t>
            </a:r>
          </a:p>
          <a:p>
            <a:pPr>
              <a:buFontTx/>
              <a:buChar char="-"/>
            </a:pPr>
            <a:r>
              <a:rPr lang="id-ID" sz="1400" i="1" dirty="0" smtClean="0"/>
              <a:t>Web Content Management</a:t>
            </a:r>
          </a:p>
          <a:p>
            <a:pPr>
              <a:buFontTx/>
              <a:buChar char="-"/>
            </a:pPr>
            <a:endParaRPr lang="id-ID" sz="1400" b="1" i="1" dirty="0"/>
          </a:p>
          <a:p>
            <a:pPr>
              <a:buFontTx/>
              <a:buChar char="-"/>
            </a:pPr>
            <a:r>
              <a:rPr lang="id-ID" sz="1400" b="1" i="1" dirty="0" smtClean="0"/>
              <a:t>BONUS : Mobile Web Development</a:t>
            </a:r>
          </a:p>
          <a:p>
            <a:endParaRPr lang="id-ID" sz="1400" b="1" i="1" dirty="0"/>
          </a:p>
          <a:p>
            <a:r>
              <a:rPr lang="id-ID" sz="1400" b="1" i="1" dirty="0" smtClean="0"/>
              <a:t>Fee tidak termasuk :</a:t>
            </a:r>
          </a:p>
          <a:p>
            <a:r>
              <a:rPr lang="id-ID" sz="1400" i="1" dirty="0" smtClean="0"/>
              <a:t>-belanja media dan kegiatan yang tercantum pada tabel Budgeting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86" y="5727551"/>
            <a:ext cx="7572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dirty="0" smtClean="0"/>
              <a:t>Periode kerjasama : 1 tahun</a:t>
            </a:r>
          </a:p>
        </p:txBody>
      </p:sp>
      <p:pic>
        <p:nvPicPr>
          <p:cNvPr id="12" name="Picture 11" descr="kampung_TOGA_by_bieyour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282" y="0"/>
            <a:ext cx="2972718" cy="1575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64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6" descr="C:\Users\acer\Downloads\Online-Strate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6613" y="285750"/>
            <a:ext cx="449738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714375" y="2857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 US</a:t>
            </a:r>
            <a:endParaRPr kumimoji="0" lang="id-ID" sz="44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42938" y="1714500"/>
            <a:ext cx="4071937" cy="17145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arial"/>
              </a:rPr>
              <a:t>Stefanie Kurniadi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mobile. +62878 219 30803</a:t>
            </a:r>
            <a:br>
              <a:rPr lang="id-ID" sz="1600" dirty="0" smtClean="0">
                <a:solidFill>
                  <a:srgbClr val="000000"/>
                </a:solidFill>
                <a:latin typeface="arial"/>
              </a:rPr>
            </a:b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mail. stefanie@dixgital.net</a:t>
            </a:r>
            <a:br>
              <a:rPr lang="id-ID" sz="1600" dirty="0" smtClean="0">
                <a:solidFill>
                  <a:srgbClr val="000000"/>
                </a:solidFill>
                <a:latin typeface="arial"/>
              </a:rPr>
            </a:b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blog. www.dixgital.net/blog</a:t>
            </a:r>
            <a:br>
              <a:rPr lang="id-ID" sz="1600" dirty="0" smtClean="0">
                <a:solidFill>
                  <a:srgbClr val="000000"/>
                </a:solidFill>
                <a:latin typeface="arial"/>
              </a:rPr>
            </a:br>
            <a:r>
              <a:rPr lang="id-ID" sz="1600" b="1" u="sng" dirty="0" smtClean="0">
                <a:solidFill>
                  <a:srgbClr val="000000"/>
                </a:solidFill>
                <a:latin typeface="arial"/>
                <a:hlinkClick r:id="rId3"/>
              </a:rPr>
              <a:t>www.dixgital.net</a:t>
            </a:r>
            <a:endParaRPr lang="id-ID" sz="1600" b="1" u="sng" dirty="0" smtClean="0">
              <a:solidFill>
                <a:srgbClr val="000000"/>
              </a:solidFill>
              <a:latin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d-ID" sz="1600" b="1" u="sng" dirty="0" smtClean="0">
              <a:solidFill>
                <a:srgbClr val="000000"/>
              </a:solidFill>
              <a:latin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SME Tower I Lantai 10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ITEX Jl. Jend Gatot Subroto Kav. 94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Jakarta 12780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id-ID" sz="1600" dirty="0">
              <a:solidFill>
                <a:srgbClr val="000000"/>
              </a:solidFill>
              <a:latin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Kembang Abadi I A2.8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dirty="0" smtClean="0">
                <a:solidFill>
                  <a:srgbClr val="000000"/>
                </a:solidFill>
                <a:latin typeface="arial"/>
              </a:rPr>
              <a:t>Puri Indah Jakarta 11610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id-ID" sz="1600" dirty="0" smtClean="0">
              <a:solidFill>
                <a:srgbClr val="000000"/>
              </a:solidFill>
              <a:latin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16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id-ID" sz="1600" b="1" dirty="0" smtClean="0">
                <a:solidFill>
                  <a:srgbClr val="000000"/>
                </a:solidFill>
                <a:latin typeface="arial"/>
              </a:rPr>
            </a:br>
            <a:r>
              <a:rPr lang="id-ID" sz="1600" dirty="0" smtClean="0"/>
              <a:t/>
            </a:r>
            <a:br>
              <a:rPr lang="id-ID" sz="1600" dirty="0" smtClean="0"/>
            </a:br>
            <a:r>
              <a:rPr lang="id-ID" sz="1600" dirty="0" smtClean="0"/>
              <a:t/>
            </a:r>
            <a:br>
              <a:rPr lang="id-ID" sz="1600" dirty="0" smtClean="0"/>
            </a:br>
            <a:endParaRPr lang="id-ID" sz="1600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072063" y="2357438"/>
            <a:ext cx="3071812" cy="3857625"/>
          </a:xfrm>
          <a:prstGeom prst="rect">
            <a:avLst/>
          </a:prstGeom>
        </p:spPr>
        <p:txBody>
          <a:bodyPr lIns="91425" tIns="45713" rIns="91425" bIns="45713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id-ID" sz="2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" name="Picture 6" descr="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612" y="4563814"/>
            <a:ext cx="3199735" cy="2139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55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ampung Toga Sumedang-13396012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1951"/>
            <a:ext cx="9144000" cy="39814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0745" y="0"/>
            <a:ext cx="3996023" cy="6858000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3113919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Proposal Content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FFFFFF"/>
                </a:solidFill>
              </a:rPr>
              <a:t>TwittLandBdg</a:t>
            </a:r>
            <a:r>
              <a:rPr lang="en-US" sz="2000" b="1" dirty="0" smtClean="0">
                <a:solidFill>
                  <a:srgbClr val="FFFFFF"/>
                </a:solidFill>
              </a:rPr>
              <a:t> 2012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58483" y="4163401"/>
            <a:ext cx="399602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en-US" sz="2000" i="1" dirty="0" smtClean="0"/>
          </a:p>
          <a:p>
            <a:pPr algn="l">
              <a:lnSpc>
                <a:spcPct val="120000"/>
              </a:lnSpc>
            </a:pPr>
            <a:endParaRPr lang="en-US" sz="2000" i="1" dirty="0" smtClean="0"/>
          </a:p>
          <a:p>
            <a:pPr algn="l">
              <a:lnSpc>
                <a:spcPct val="120000"/>
              </a:lnSpc>
            </a:pPr>
            <a:endParaRPr lang="en-US" sz="2000" i="1" dirty="0" smtClean="0"/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Background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Why Online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Objective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Online Media Planning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Programs,</a:t>
            </a:r>
            <a:r>
              <a:rPr lang="en-US" sz="2000" i="1" dirty="0"/>
              <a:t> </a:t>
            </a:r>
            <a:r>
              <a:rPr lang="en-US" sz="2000" i="1" dirty="0" smtClean="0"/>
              <a:t>Timeline and KPI</a:t>
            </a:r>
            <a:br>
              <a:rPr lang="en-US" sz="2000" i="1" dirty="0" smtClean="0"/>
            </a:br>
            <a:r>
              <a:rPr lang="en-US" sz="2000" i="1" dirty="0" smtClean="0"/>
              <a:t>Budgeting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Partnership Offering</a:t>
            </a:r>
            <a:endParaRPr lang="en-US" sz="1200" i="1" dirty="0"/>
          </a:p>
        </p:txBody>
      </p:sp>
      <p:pic>
        <p:nvPicPr>
          <p:cNvPr id="10" name="Picture 9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906" y="0"/>
            <a:ext cx="2565094" cy="1359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81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Kampung Toga Sumedang-13396012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9814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0167" y="3632926"/>
            <a:ext cx="4614202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i="1" dirty="0" smtClean="0"/>
          </a:p>
          <a:p>
            <a:pPr algn="l"/>
            <a:endParaRPr lang="en-US" sz="1600" i="1" dirty="0" smtClean="0"/>
          </a:p>
          <a:p>
            <a:pPr algn="l"/>
            <a:r>
              <a:rPr lang="en-US" sz="1600" i="1" dirty="0" err="1" smtClean="0"/>
              <a:t>Kampung</a:t>
            </a:r>
            <a:r>
              <a:rPr lang="en-US" sz="1600" i="1" dirty="0" smtClean="0"/>
              <a:t> Toga </a:t>
            </a:r>
            <a:r>
              <a:rPr lang="en-US" sz="1600" i="1" dirty="0" err="1" smtClean="0"/>
              <a:t>sebagai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salah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satu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lokasi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sedang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tahap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pengembangan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membutuhkan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publikasi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luas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meningkatkan</a:t>
            </a:r>
            <a:r>
              <a:rPr lang="en-US" sz="1600" i="1" dirty="0" smtClean="0"/>
              <a:t> brand awareness </a:t>
            </a:r>
            <a:r>
              <a:rPr lang="en-US" sz="1600" i="1" dirty="0" err="1" smtClean="0"/>
              <a:t>sebagai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langkah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menarik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pengunjung</a:t>
            </a:r>
            <a:r>
              <a:rPr lang="en-US" sz="1600" i="1" dirty="0" smtClean="0"/>
              <a:t>. </a:t>
            </a:r>
          </a:p>
          <a:p>
            <a:pPr algn="l"/>
            <a:endParaRPr lang="en-US" sz="1600" i="1" dirty="0"/>
          </a:p>
          <a:p>
            <a:pPr algn="l"/>
            <a:r>
              <a:rPr lang="en-US" sz="1600" i="1" dirty="0" smtClean="0"/>
              <a:t>Pembangunan brand awareness </a:t>
            </a:r>
            <a:r>
              <a:rPr lang="en-US" sz="1600" i="1" dirty="0" err="1" smtClean="0"/>
              <a:t>harus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disertai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berbagai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strategi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sesuai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produk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produk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wisata</a:t>
            </a:r>
            <a:r>
              <a:rPr lang="en-US" sz="1600" i="1" dirty="0" smtClean="0"/>
              <a:t>.</a:t>
            </a:r>
          </a:p>
          <a:p>
            <a:pPr algn="l"/>
            <a:endParaRPr lang="en-US" sz="1600" i="1" dirty="0"/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0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Background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14536" y="3632926"/>
            <a:ext cx="3054698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i="1" dirty="0" smtClean="0"/>
          </a:p>
          <a:p>
            <a:pPr algn="l"/>
            <a:endParaRPr lang="en-US" sz="1600" i="1" dirty="0" smtClean="0"/>
          </a:p>
          <a:p>
            <a:pPr algn="l"/>
            <a:r>
              <a:rPr lang="en-US" sz="1600" i="1" dirty="0" err="1" smtClean="0"/>
              <a:t>Berkembangnya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minat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terhadap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topik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wisata</a:t>
            </a:r>
            <a:r>
              <a:rPr lang="en-US" sz="1600" i="1" dirty="0" smtClean="0"/>
              <a:t> di media Online, </a:t>
            </a:r>
            <a:r>
              <a:rPr lang="en-US" sz="1600" i="1" dirty="0" err="1" smtClean="0"/>
              <a:t>menjadi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salah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satu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alasan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Kampung</a:t>
            </a:r>
            <a:r>
              <a:rPr lang="en-US" sz="1600" i="1" dirty="0" smtClean="0"/>
              <a:t> Toga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memanfaatkan</a:t>
            </a:r>
            <a:r>
              <a:rPr lang="en-US" sz="1600" i="1" dirty="0" smtClean="0"/>
              <a:t> media Online </a:t>
            </a:r>
            <a:r>
              <a:rPr lang="en-US" sz="1600" i="1" dirty="0" err="1" smtClean="0"/>
              <a:t>sebagai</a:t>
            </a:r>
            <a:r>
              <a:rPr lang="en-US" sz="1600" i="1" dirty="0" smtClean="0"/>
              <a:t> media yang </a:t>
            </a:r>
            <a:r>
              <a:rPr lang="en-US" sz="1600" i="1" dirty="0" err="1" smtClean="0"/>
              <a:t>efektif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meningkatkan</a:t>
            </a:r>
            <a:r>
              <a:rPr lang="en-US" sz="1600" i="1" dirty="0" smtClean="0"/>
              <a:t> brand awareness </a:t>
            </a:r>
            <a:r>
              <a:rPr lang="en-US" sz="1600" i="1" dirty="0" err="1" smtClean="0"/>
              <a:t>serta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membangun</a:t>
            </a:r>
            <a:r>
              <a:rPr lang="en-US" sz="1600" i="1" dirty="0" smtClean="0"/>
              <a:t> positioning yang </a:t>
            </a:r>
            <a:r>
              <a:rPr lang="en-US" sz="1600" i="1" dirty="0" err="1" smtClean="0"/>
              <a:t>menarik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sebagai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nilai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jual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utama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Kampung</a:t>
            </a:r>
            <a:r>
              <a:rPr lang="en-US" sz="1600" i="1" dirty="0" smtClean="0"/>
              <a:t> Toga.</a:t>
            </a:r>
            <a:endParaRPr lang="en-US" sz="1600" i="1" dirty="0"/>
          </a:p>
        </p:txBody>
      </p:sp>
      <p:pic>
        <p:nvPicPr>
          <p:cNvPr id="11" name="Picture 10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576" y="0"/>
            <a:ext cx="2236424" cy="11853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31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5143512"/>
            <a:ext cx="734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i="1" dirty="0" smtClean="0">
                <a:solidFill>
                  <a:srgbClr val="7F7F7F"/>
                </a:solidFill>
              </a:rPr>
              <a:t>Data pertumbuhan internet di Indonesia sebagai pertimbangan </a:t>
            </a:r>
            <a:r>
              <a:rPr lang="en-US" sz="1600" i="1" dirty="0" err="1" smtClean="0">
                <a:solidFill>
                  <a:srgbClr val="7F7F7F"/>
                </a:solidFill>
              </a:rPr>
              <a:t>Kampung</a:t>
            </a:r>
            <a:r>
              <a:rPr lang="en-US" sz="1600" i="1" dirty="0" smtClean="0">
                <a:solidFill>
                  <a:srgbClr val="7F7F7F"/>
                </a:solidFill>
              </a:rPr>
              <a:t> Toga </a:t>
            </a:r>
            <a:r>
              <a:rPr lang="id-ID" sz="1600" i="1" dirty="0" smtClean="0">
                <a:solidFill>
                  <a:srgbClr val="7F7F7F"/>
                </a:solidFill>
              </a:rPr>
              <a:t>untuk memanfaatkan internet sebagai media komunikasi yang efektif dalam menjangkau target market.</a:t>
            </a:r>
          </a:p>
        </p:txBody>
      </p:sp>
      <p:pic>
        <p:nvPicPr>
          <p:cNvPr id="11" name="Picture 2" descr="http://2.bp.blogspot.com/-6CYcC_UCOaI/TjvYGzDp9II/AAAAAAAAARI/cnTzBsVg1g0/s1600/pertumbuhan%2Binternet%2Bindones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07" y="2047885"/>
            <a:ext cx="4000500" cy="2952751"/>
          </a:xfrm>
          <a:prstGeom prst="rect">
            <a:avLst/>
          </a:prstGeom>
          <a:noFill/>
        </p:spPr>
      </p:pic>
      <p:pic>
        <p:nvPicPr>
          <p:cNvPr id="12" name="Picture 6" descr="http://dailysocial.net/wp-content/uploads/2011/11/Screen-shot-2011-11-10-at-3.52.45-P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2" y="2071678"/>
            <a:ext cx="4659344" cy="2928958"/>
          </a:xfrm>
          <a:prstGeom prst="rect">
            <a:avLst/>
          </a:prstGeom>
          <a:noFill/>
        </p:spPr>
      </p:pic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889" y="67904"/>
            <a:ext cx="2576111" cy="13653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79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5204791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Tingkat konsumsi media saat ini menunjukkan dari 10 kota besar di Indonesia, 3 di antaranya memiliki media </a:t>
            </a:r>
            <a:r>
              <a:rPr lang="id-ID" sz="1200" b="1" i="1" dirty="0" smtClean="0"/>
              <a:t>internet sebagai media yang paling banyak diakses</a:t>
            </a:r>
            <a:r>
              <a:rPr lang="id-ID" sz="1200" i="1" dirty="0" smtClean="0"/>
              <a:t>, sedangkan 7 kota di antaranya internet di posisi kedua.</a:t>
            </a:r>
          </a:p>
        </p:txBody>
      </p:sp>
      <p:pic>
        <p:nvPicPr>
          <p:cNvPr id="9" name="Picture 2" descr="http://dailysocial.net/wp-content/uploads/2011/05/Screen-shot-2011-05-27-at-9.30.56-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629514"/>
            <a:ext cx="6072207" cy="354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434" y="0"/>
            <a:ext cx="2318566" cy="12288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587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10" name="Picture 3" descr="E:\Personal Files\Atmajaya MIX\pictures\pertumbuhanpenggunainternetdenganmenggunakanmobile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88088"/>
            <a:ext cx="4714876" cy="30131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23136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Bertumbuhnya pengguna internet di Indonesia disumbang oleh pertumbuhan industri mobile. Pertumbuhan akses mobile internet lebih tinggi dari Fixed broadband, yang berarti </a:t>
            </a:r>
            <a:r>
              <a:rPr lang="id-ID" sz="1200" b="1" i="1" dirty="0" smtClean="0"/>
              <a:t>begitu banyak target market yang mengakses internet melalui mobile devices</a:t>
            </a:r>
            <a:r>
              <a:rPr lang="id-ID" sz="1200" i="1" dirty="0"/>
              <a:t> </a:t>
            </a:r>
            <a:r>
              <a:rPr lang="id-ID" sz="1200" i="1" dirty="0" smtClean="0"/>
              <a:t>(pastikan web </a:t>
            </a:r>
            <a:r>
              <a:rPr lang="en-US" sz="1200" i="1" dirty="0" err="1" smtClean="0"/>
              <a:t>Kampung</a:t>
            </a:r>
            <a:r>
              <a:rPr lang="en-US" sz="1200" i="1" dirty="0" smtClean="0"/>
              <a:t> Toga</a:t>
            </a:r>
            <a:r>
              <a:rPr lang="id-ID" sz="1200" i="1" dirty="0" smtClean="0"/>
              <a:t> dapat diakses dalam versi mobile)</a:t>
            </a:r>
          </a:p>
        </p:txBody>
      </p:sp>
      <p:pic>
        <p:nvPicPr>
          <p:cNvPr id="12" name="Picture 2" descr="http://thesandy.files.wordpress.com/2010/06/growth-broadban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30964"/>
            <a:ext cx="4370555" cy="2928958"/>
          </a:xfrm>
          <a:prstGeom prst="rect">
            <a:avLst/>
          </a:prstGeom>
          <a:noFill/>
        </p:spPr>
      </p:pic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2636" y="0"/>
            <a:ext cx="2741364" cy="14529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98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rgbClr val="CD2B6B">
              <a:alpha val="6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t1.gstatic.com/images?q=tbn:ANd9GcQ__P9YR-qXmLpxk8RccA9d5RE3J_N66Lb_MofPOy6Niqv8bVosK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04432"/>
            <a:ext cx="3071834" cy="3544425"/>
          </a:xfrm>
          <a:prstGeom prst="rect">
            <a:avLst/>
          </a:prstGeom>
          <a:noFill/>
        </p:spPr>
      </p:pic>
      <p:pic>
        <p:nvPicPr>
          <p:cNvPr id="9" name="Picture 2" descr="http://img01.salingsilang.com/salingsilang.com/uploads/2011/08/penggunaan_ponse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1525656"/>
            <a:ext cx="4337025" cy="444546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143504" y="496201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Dan ternyata penggunaan mobile devices tertinggi adalah untuk akses jejaring sosial (social Media). </a:t>
            </a:r>
          </a:p>
          <a:p>
            <a:r>
              <a:rPr lang="id-ID" sz="1200" i="1" dirty="0" smtClean="0"/>
              <a:t>Hal ini sebagai fakta yang kuat bagi brand untuk secara serius hadir melalui Social Media.</a:t>
            </a:r>
          </a:p>
        </p:txBody>
      </p:sp>
      <p:pic>
        <p:nvPicPr>
          <p:cNvPr id="10" name="Picture 9" descr="kampung_TOGA_by_bieyoursel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282" y="28891"/>
            <a:ext cx="2972718" cy="1575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988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10" name="Picture 2" descr="D:\Materi Training\screen capture\Facebook Statistics by Country - Socialbakers-225544.png"/>
          <p:cNvPicPr>
            <a:picLocks noChangeAspect="1" noChangeArrowheads="1"/>
          </p:cNvPicPr>
          <p:nvPr/>
        </p:nvPicPr>
        <p:blipFill>
          <a:blip r:embed="rId2"/>
          <a:srcRect l="28721" r="15276"/>
          <a:stretch>
            <a:fillRect/>
          </a:stretch>
        </p:blipFill>
        <p:spPr bwMode="auto">
          <a:xfrm>
            <a:off x="2905073" y="1574729"/>
            <a:ext cx="6000792" cy="492610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119387" y="4003622"/>
            <a:ext cx="178595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36377" y="2163554"/>
            <a:ext cx="17035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Hal tersebut dikuatkan dengan perbandingan data Social Media User Indonesia dengan global.</a:t>
            </a:r>
          </a:p>
          <a:p>
            <a:endParaRPr lang="id-ID" sz="1200" i="1" dirty="0"/>
          </a:p>
          <a:p>
            <a:r>
              <a:rPr lang="id-ID" sz="1200" i="1" dirty="0" smtClean="0"/>
              <a:t>Indonesia memegang posisi tinggi dalam jumlah aktif pengguna Social Media, baik Facebook maupun Twitter.</a:t>
            </a:r>
          </a:p>
        </p:txBody>
      </p:sp>
      <p:pic>
        <p:nvPicPr>
          <p:cNvPr id="9" name="Picture 8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737" y="15354"/>
            <a:ext cx="2675263" cy="14178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45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45" y="6351849"/>
            <a:ext cx="3996023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TwittLandBdg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2012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745" y="0"/>
            <a:ext cx="3996023" cy="1318151"/>
          </a:xfrm>
          <a:prstGeom prst="rect">
            <a:avLst/>
          </a:prstGeom>
          <a:solidFill>
            <a:schemeClr val="bg2">
              <a:lumMod val="50000"/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45" y="-36782"/>
            <a:ext cx="3996023" cy="1470025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Why Online</a:t>
            </a:r>
            <a:endParaRPr lang="en-US" sz="2400" i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sidomi.com/wp-content/uploads/2012/02/Data-pengguna-Twitter-dunia-640x4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1183" y="1844798"/>
            <a:ext cx="6222847" cy="430737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8373" y="3202120"/>
            <a:ext cx="192882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36377" y="2163554"/>
            <a:ext cx="17035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i="1" dirty="0" smtClean="0"/>
              <a:t>Hal tersebut dikuatkan dengan perbandingan data Social Media User Indonesia dengan global.</a:t>
            </a:r>
          </a:p>
          <a:p>
            <a:endParaRPr lang="id-ID" sz="1200" i="1" dirty="0"/>
          </a:p>
          <a:p>
            <a:r>
              <a:rPr lang="id-ID" sz="1200" i="1" dirty="0" smtClean="0"/>
              <a:t>Indonesia memegang posisi tinggi dalam jumlah aktif pengguna Social Media, baik Facebook maupun Twitter.</a:t>
            </a:r>
          </a:p>
        </p:txBody>
      </p:sp>
      <p:pic>
        <p:nvPicPr>
          <p:cNvPr id="10" name="Picture 9" descr="kampung_TOGA_by_bieyour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625" y="0"/>
            <a:ext cx="2921375" cy="15483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67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1286</Words>
  <Application>Microsoft Macintosh PowerPoint</Application>
  <PresentationFormat>On-screen Show (4:3)</PresentationFormat>
  <Paragraphs>611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Kampung Toga Online Strategy Proposal </vt:lpstr>
      <vt:lpstr>Proposal Content</vt:lpstr>
      <vt:lpstr>Background</vt:lpstr>
      <vt:lpstr>Why Online</vt:lpstr>
      <vt:lpstr>Why Online</vt:lpstr>
      <vt:lpstr>Why Online</vt:lpstr>
      <vt:lpstr>Why Online</vt:lpstr>
      <vt:lpstr>Why Online</vt:lpstr>
      <vt:lpstr>Why Online</vt:lpstr>
      <vt:lpstr>Why Online</vt:lpstr>
      <vt:lpstr>Objective</vt:lpstr>
      <vt:lpstr>Online Media Planning</vt:lpstr>
      <vt:lpstr>Programs</vt:lpstr>
      <vt:lpstr>Programs</vt:lpstr>
      <vt:lpstr>Programs</vt:lpstr>
      <vt:lpstr>Programs</vt:lpstr>
      <vt:lpstr>Budgeting</vt:lpstr>
      <vt:lpstr>Partnership Offering</vt:lpstr>
      <vt:lpstr>Slide 19</vt:lpstr>
    </vt:vector>
  </TitlesOfParts>
  <Company>Dixgital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Tanjung Lesung  Online Strategy Proposal </dc:title>
  <dc:creator>Stefanie Kurniadi</dc:creator>
  <cp:lastModifiedBy>Inal</cp:lastModifiedBy>
  <cp:revision>30</cp:revision>
  <dcterms:created xsi:type="dcterms:W3CDTF">2012-11-19T02:51:45Z</dcterms:created>
  <dcterms:modified xsi:type="dcterms:W3CDTF">2012-11-22T05:05:00Z</dcterms:modified>
</cp:coreProperties>
</file>