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3"/>
  </p:notesMasterIdLst>
  <p:sldIdLst>
    <p:sldId id="256" r:id="rId2"/>
    <p:sldId id="288" r:id="rId3"/>
    <p:sldId id="272" r:id="rId4"/>
    <p:sldId id="257" r:id="rId5"/>
    <p:sldId id="273" r:id="rId6"/>
    <p:sldId id="274" r:id="rId7"/>
    <p:sldId id="275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69" r:id="rId28"/>
    <p:sldId id="270" r:id="rId29"/>
    <p:sldId id="286" r:id="rId30"/>
    <p:sldId id="285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28BEA-9982-4EEA-8A98-3E9D4E410EC7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EF7BA-44E7-40C5-8202-CB3DB28A4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04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F7BA-44E7-40C5-8202-CB3DB28A46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094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FB = Kuningan tembaga dan seng</a:t>
            </a:r>
          </a:p>
          <a:p>
            <a:r>
              <a:rPr lang="id-ID" dirty="0" smtClean="0"/>
              <a:t>Perunggu tembaga dan timah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FC6A8-488D-4D46-9560-0F8C4047A7C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43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99DCE69C-68AF-4CC6-B9AB-8ECF0570712B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4A99EC6C-D169-4124-BC4B-1D3AE63FD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86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E69C-68AF-4CC6-B9AB-8ECF0570712B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EC6C-D169-4124-BC4B-1D3AE63FD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06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9DCE69C-68AF-4CC6-B9AB-8ECF0570712B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A99EC6C-D169-4124-BC4B-1D3AE63FD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524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9DCE69C-68AF-4CC6-B9AB-8ECF0570712B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A99EC6C-D169-4124-BC4B-1D3AE63FD639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1228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9DCE69C-68AF-4CC6-B9AB-8ECF0570712B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A99EC6C-D169-4124-BC4B-1D3AE63FD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5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E69C-68AF-4CC6-B9AB-8ECF0570712B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EC6C-D169-4124-BC4B-1D3AE63FD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62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E69C-68AF-4CC6-B9AB-8ECF0570712B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EC6C-D169-4124-BC4B-1D3AE63FD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223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E69C-68AF-4CC6-B9AB-8ECF0570712B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EC6C-D169-4124-BC4B-1D3AE63FD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19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9DCE69C-68AF-4CC6-B9AB-8ECF0570712B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A99EC6C-D169-4124-BC4B-1D3AE63FD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75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E69C-68AF-4CC6-B9AB-8ECF0570712B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EC6C-D169-4124-BC4B-1D3AE63FD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14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9DCE69C-68AF-4CC6-B9AB-8ECF0570712B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4A99EC6C-D169-4124-BC4B-1D3AE63FD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8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E69C-68AF-4CC6-B9AB-8ECF0570712B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EC6C-D169-4124-BC4B-1D3AE63FD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9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E69C-68AF-4CC6-B9AB-8ECF0570712B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EC6C-D169-4124-BC4B-1D3AE63FD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56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E69C-68AF-4CC6-B9AB-8ECF0570712B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EC6C-D169-4124-BC4B-1D3AE63FD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48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E69C-68AF-4CC6-B9AB-8ECF0570712B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EC6C-D169-4124-BC4B-1D3AE63FD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92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E69C-68AF-4CC6-B9AB-8ECF0570712B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EC6C-D169-4124-BC4B-1D3AE63FD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00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E69C-68AF-4CC6-B9AB-8ECF0570712B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EC6C-D169-4124-BC4B-1D3AE63FD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7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CE69C-68AF-4CC6-B9AB-8ECF0570712B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EC6C-D169-4124-BC4B-1D3AE63FD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723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8999" y="579550"/>
            <a:ext cx="6077802" cy="1350374"/>
          </a:xfrm>
        </p:spPr>
        <p:txBody>
          <a:bodyPr anchor="ctr">
            <a:normAutofit/>
          </a:bodyPr>
          <a:lstStyle/>
          <a:p>
            <a:pPr algn="ctr"/>
            <a:r>
              <a:rPr lang="id-ID" sz="4800" dirty="0" smtClean="0"/>
              <a:t>SISTEM KOLOID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97141"/>
            <a:ext cx="2647729" cy="66085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2000" dirty="0" smtClean="0"/>
              <a:t>Fabian </a:t>
            </a:r>
            <a:r>
              <a:rPr lang="en-GB" sz="2000" dirty="0" err="1" smtClean="0"/>
              <a:t>Bagaskara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38" y="2410228"/>
            <a:ext cx="20955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90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5873" y="1958454"/>
            <a:ext cx="7937500" cy="250031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4000" dirty="0" smtClean="0"/>
              <a:t>	</a:t>
            </a:r>
            <a:r>
              <a:rPr lang="en-US" sz="2800" dirty="0" err="1" smtClean="0"/>
              <a:t>Fase</a:t>
            </a:r>
            <a:r>
              <a:rPr lang="en-US" sz="2800" dirty="0" smtClean="0"/>
              <a:t> </a:t>
            </a:r>
            <a:r>
              <a:rPr lang="en-US" sz="2800" dirty="0" err="1" smtClean="0"/>
              <a:t>padat-cair</a:t>
            </a:r>
            <a:r>
              <a:rPr lang="en-US" sz="2800" dirty="0" smtClean="0"/>
              <a:t> </a:t>
            </a:r>
            <a:r>
              <a:rPr lang="en-US" sz="2800" dirty="0" err="1" smtClean="0"/>
              <a:t>terbentuk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fase</a:t>
            </a:r>
            <a:r>
              <a:rPr lang="en-US" sz="2800" dirty="0" smtClean="0"/>
              <a:t> </a:t>
            </a:r>
            <a:r>
              <a:rPr lang="en-US" sz="2800" dirty="0" err="1" smtClean="0"/>
              <a:t>terdispersi</a:t>
            </a:r>
            <a:r>
              <a:rPr lang="en-US" sz="2800" dirty="0" smtClean="0"/>
              <a:t> </a:t>
            </a:r>
            <a:r>
              <a:rPr lang="en-US" sz="2800" dirty="0" err="1" smtClean="0"/>
              <a:t>berupa</a:t>
            </a:r>
            <a:r>
              <a:rPr lang="en-US" sz="2800" dirty="0" smtClean="0"/>
              <a:t> </a:t>
            </a:r>
            <a:r>
              <a:rPr lang="en-US" sz="2800" dirty="0" err="1" smtClean="0"/>
              <a:t>zat</a:t>
            </a:r>
            <a:r>
              <a:rPr lang="en-US" sz="2800" dirty="0" smtClean="0"/>
              <a:t> </a:t>
            </a:r>
            <a:r>
              <a:rPr lang="en-US" sz="2800" dirty="0" err="1" smtClean="0"/>
              <a:t>padat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fase</a:t>
            </a:r>
            <a:r>
              <a:rPr lang="en-US" sz="2800" dirty="0" smtClean="0"/>
              <a:t> </a:t>
            </a:r>
            <a:r>
              <a:rPr lang="en-US" sz="2800" dirty="0" err="1" smtClean="0"/>
              <a:t>pendispersi</a:t>
            </a:r>
            <a:r>
              <a:rPr lang="en-US" sz="2800" dirty="0" smtClean="0"/>
              <a:t> </a:t>
            </a:r>
            <a:r>
              <a:rPr lang="en-US" sz="2800" dirty="0" err="1" smtClean="0"/>
              <a:t>berupa</a:t>
            </a:r>
            <a:r>
              <a:rPr lang="en-US" sz="2800" dirty="0" smtClean="0"/>
              <a:t> </a:t>
            </a:r>
            <a:r>
              <a:rPr lang="en-US" sz="2800" dirty="0" err="1" smtClean="0"/>
              <a:t>cairan</a:t>
            </a:r>
            <a:r>
              <a:rPr lang="en-US" sz="2800" dirty="0" smtClean="0"/>
              <a:t>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31910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458" y="2931515"/>
            <a:ext cx="7617854" cy="107157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err="1" smtClean="0"/>
              <a:t>Contoh-contoh</a:t>
            </a:r>
            <a:r>
              <a:rPr lang="en-US" sz="3600" dirty="0" smtClean="0"/>
              <a:t> </a:t>
            </a:r>
            <a:r>
              <a:rPr lang="en-US" sz="3600" dirty="0" err="1" smtClean="0"/>
              <a:t>Sistem</a:t>
            </a:r>
            <a:r>
              <a:rPr lang="en-US" sz="3600" dirty="0" smtClean="0"/>
              <a:t> </a:t>
            </a:r>
            <a:r>
              <a:rPr lang="en-US" sz="3600" dirty="0" err="1" smtClean="0"/>
              <a:t>Koloid</a:t>
            </a:r>
            <a:r>
              <a:rPr lang="en-US" sz="3600" dirty="0" smtClean="0"/>
              <a:t> </a:t>
            </a:r>
            <a:r>
              <a:rPr lang="en-US" sz="3600" dirty="0" err="1" smtClean="0"/>
              <a:t>Fase</a:t>
            </a:r>
            <a:r>
              <a:rPr lang="en-US" sz="3600" dirty="0" smtClean="0"/>
              <a:t> </a:t>
            </a:r>
            <a:r>
              <a:rPr lang="en-US" sz="3600" dirty="0" err="1" smtClean="0"/>
              <a:t>Padat-Cair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44787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5164" y="328412"/>
            <a:ext cx="7704667" cy="120417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Agar-Agar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4060" y="1532586"/>
            <a:ext cx="3673100" cy="4338441"/>
          </a:xfrm>
        </p:spPr>
        <p:txBody>
          <a:bodyPr anchor="t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konsentrasi</a:t>
            </a:r>
            <a:r>
              <a:rPr lang="id-ID" dirty="0" smtClean="0"/>
              <a:t>nya </a:t>
            </a:r>
            <a:r>
              <a:rPr lang="en-US" dirty="0" err="1" smtClean="0"/>
              <a:t>rendah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 sol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berwujud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id-ID" dirty="0" smtClean="0"/>
              <a:t>,tapi </a:t>
            </a:r>
            <a:r>
              <a:rPr lang="id-ID" dirty="0"/>
              <a:t>j</a:t>
            </a:r>
            <a:r>
              <a:rPr lang="en-US" dirty="0" err="1" smtClean="0"/>
              <a:t>ika</a:t>
            </a:r>
            <a:r>
              <a:rPr lang="en-US" dirty="0" smtClean="0"/>
              <a:t> </a:t>
            </a:r>
            <a:r>
              <a:rPr lang="en-US" dirty="0" err="1" smtClean="0"/>
              <a:t>konsentrasi</a:t>
            </a:r>
            <a:r>
              <a:rPr lang="en-US" dirty="0" smtClean="0"/>
              <a:t> agar-agar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 sol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id-ID" dirty="0" smtClean="0"/>
              <a:t>t.</a:t>
            </a:r>
            <a:endParaRPr lang="id-ID" dirty="0"/>
          </a:p>
        </p:txBody>
      </p:sp>
      <p:pic>
        <p:nvPicPr>
          <p:cNvPr id="7" name="Picture 6" descr="recipe_oates_cocoa_soya_oatmilk_agar_ag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497" y="2177401"/>
            <a:ext cx="3168752" cy="2831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4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282310"/>
            <a:ext cx="7971378" cy="125027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Gelatin</a:t>
            </a:r>
            <a:endParaRPr lang="id-ID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466" y="1390917"/>
            <a:ext cx="3772478" cy="5104611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US" dirty="0" smtClean="0"/>
              <a:t>Gelatin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tepung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perebusan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kaki </a:t>
            </a:r>
            <a:r>
              <a:rPr lang="en-US" dirty="0" err="1" smtClean="0"/>
              <a:t>binatang</a:t>
            </a:r>
            <a:r>
              <a:rPr lang="id-ID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en-US" dirty="0" err="1" smtClean="0"/>
              <a:t>Jika</a:t>
            </a:r>
            <a:r>
              <a:rPr lang="en-US" dirty="0" smtClean="0"/>
              <a:t> gelatin </a:t>
            </a:r>
            <a:r>
              <a:rPr lang="en-US" dirty="0" err="1" smtClean="0"/>
              <a:t>didispersikan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air,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sol</a:t>
            </a:r>
            <a:r>
              <a:rPr lang="id-ID" dirty="0" smtClean="0"/>
              <a:t>.</a:t>
            </a:r>
            <a:endParaRPr lang="en-US" dirty="0" smtClean="0"/>
          </a:p>
          <a:p>
            <a:pPr>
              <a:buNone/>
            </a:pPr>
            <a:endParaRPr lang="id-ID" dirty="0"/>
          </a:p>
        </p:txBody>
      </p:sp>
      <p:pic>
        <p:nvPicPr>
          <p:cNvPr id="4" name="Picture 3" descr="minyak ikan pd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865" y="1812200"/>
            <a:ext cx="3032975" cy="356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344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856" y="642918"/>
            <a:ext cx="7501944" cy="118588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Cat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891" y="2369632"/>
            <a:ext cx="3570393" cy="3332816"/>
          </a:xfrm>
        </p:spPr>
        <p:txBody>
          <a:bodyPr anchor="t">
            <a:normAutofit fontScale="9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 err="1" smtClean="0"/>
              <a:t>Untuk</a:t>
            </a:r>
            <a:r>
              <a:rPr lang="en-US" dirty="0" smtClean="0"/>
              <a:t> cat </a:t>
            </a:r>
            <a:r>
              <a:rPr lang="en-US" dirty="0" err="1" smtClean="0"/>
              <a:t>tembok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tinta</a:t>
            </a:r>
            <a:r>
              <a:rPr lang="en-US" dirty="0" smtClean="0"/>
              <a:t>,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terdispersi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air</a:t>
            </a:r>
          </a:p>
          <a:p>
            <a:pPr algn="just">
              <a:lnSpc>
                <a:spcPct val="160000"/>
              </a:lnSpc>
            </a:pPr>
            <a:r>
              <a:rPr lang="en-US" dirty="0" err="1" smtClean="0"/>
              <a:t>Untuk</a:t>
            </a:r>
            <a:r>
              <a:rPr lang="en-US" dirty="0" smtClean="0"/>
              <a:t> cat </a:t>
            </a:r>
            <a:r>
              <a:rPr lang="en-US" dirty="0" err="1" smtClean="0"/>
              <a:t>besi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cat </a:t>
            </a:r>
            <a:r>
              <a:rPr lang="en-US" dirty="0" err="1" smtClean="0"/>
              <a:t>kayu</a:t>
            </a:r>
            <a:r>
              <a:rPr lang="en-US" dirty="0" smtClean="0"/>
              <a:t>,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terdispersi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pelarut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.</a:t>
            </a:r>
            <a:endParaRPr lang="id-ID" dirty="0"/>
          </a:p>
        </p:txBody>
      </p:sp>
      <p:pic>
        <p:nvPicPr>
          <p:cNvPr id="4" name="Picture 3" descr="1402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520" y="2369631"/>
            <a:ext cx="2952754" cy="2952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024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82133" y="359581"/>
            <a:ext cx="7704667" cy="110860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Pektin</a:t>
            </a:r>
            <a:endParaRPr lang="id-ID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1518" y="1699021"/>
            <a:ext cx="4012948" cy="480978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Pektin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tepung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pepaya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, </a:t>
            </a:r>
            <a:r>
              <a:rPr lang="en-US" dirty="0" err="1" smtClean="0"/>
              <a:t>apel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jeruk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pektin</a:t>
            </a:r>
            <a:r>
              <a:rPr lang="en-US" dirty="0" smtClean="0"/>
              <a:t> </a:t>
            </a:r>
            <a:r>
              <a:rPr lang="en-US" dirty="0" err="1" smtClean="0"/>
              <a:t>didispersikan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air, </a:t>
            </a:r>
            <a:r>
              <a:rPr lang="en-US" dirty="0" err="1" smtClean="0"/>
              <a:t>terbentuk</a:t>
            </a:r>
            <a:r>
              <a:rPr lang="en-US" dirty="0" smtClean="0"/>
              <a:t> sol yang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memadat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gel.</a:t>
            </a:r>
          </a:p>
          <a:p>
            <a:endParaRPr lang="en-US" dirty="0" smtClean="0"/>
          </a:p>
          <a:p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selai</a:t>
            </a:r>
            <a:r>
              <a:rPr lang="en-US" dirty="0" smtClean="0"/>
              <a:t>.</a:t>
            </a:r>
            <a:endParaRPr lang="id-ID" dirty="0"/>
          </a:p>
        </p:txBody>
      </p:sp>
      <p:pic>
        <p:nvPicPr>
          <p:cNvPr id="10" name="Picture 9" descr="2385_19639_PECTIN_,_TLP.021-32827995,_HP.0821152221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745" y="2149762"/>
            <a:ext cx="2466975" cy="3459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118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8794" y="642918"/>
            <a:ext cx="7708006" cy="100013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Air Sungai</a:t>
            </a:r>
            <a:endParaRPr lang="id-ID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7497" y="2522905"/>
            <a:ext cx="4082603" cy="1714512"/>
          </a:xfrm>
        </p:spPr>
        <p:txBody>
          <a:bodyPr anchor="t"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sz="2400" dirty="0" smtClean="0"/>
              <a:t>Tanah </a:t>
            </a:r>
            <a:r>
              <a:rPr lang="en-US" sz="2400" dirty="0" err="1" smtClean="0"/>
              <a:t>dalam</a:t>
            </a:r>
            <a:r>
              <a:rPr lang="en-US" sz="2400" dirty="0" smtClean="0"/>
              <a:t> air </a:t>
            </a:r>
            <a:r>
              <a:rPr lang="en-US" sz="2400" dirty="0" err="1" smtClean="0"/>
              <a:t>sungai</a:t>
            </a:r>
            <a:r>
              <a:rPr lang="en-US" sz="2400" dirty="0" smtClean="0"/>
              <a:t> </a:t>
            </a:r>
            <a:r>
              <a:rPr lang="en-US" sz="2400" dirty="0" err="1" smtClean="0"/>
              <a:t>terdispersi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medium air.</a:t>
            </a:r>
            <a:endParaRPr lang="id-ID" sz="2400" dirty="0"/>
          </a:p>
        </p:txBody>
      </p:sp>
      <p:pic>
        <p:nvPicPr>
          <p:cNvPr id="7" name="Content Placeholder 6" descr="1289_Pepohonan_yang_tumbuh_di_kanan-kiri_sungai_membuat_pemandangan_di_sekitar_Sungai_Citumang_begitu_asr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0639" y="3380161"/>
            <a:ext cx="4041775" cy="2694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402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01143"/>
          </a:xfrm>
        </p:spPr>
        <p:txBody>
          <a:bodyPr/>
          <a:lstStyle/>
          <a:p>
            <a:r>
              <a:rPr lang="en-US" dirty="0" err="1" smtClean="0"/>
              <a:t>Cairan</a:t>
            </a:r>
            <a:r>
              <a:rPr lang="en-US" dirty="0" smtClean="0"/>
              <a:t> Kanji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4" y="1505924"/>
            <a:ext cx="3535276" cy="477204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/>
              <a:t>Tepung</a:t>
            </a:r>
            <a:r>
              <a:rPr lang="en-US" sz="1800" dirty="0" smtClean="0"/>
              <a:t> kanji yang </a:t>
            </a:r>
            <a:r>
              <a:rPr lang="en-US" sz="1800" dirty="0" err="1" smtClean="0"/>
              <a:t>dilarutkan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air </a:t>
            </a:r>
            <a:r>
              <a:rPr lang="en-US" sz="1800" dirty="0" err="1" smtClean="0"/>
              <a:t>dingin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membentuk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suspensi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suspensi</a:t>
            </a:r>
            <a:r>
              <a:rPr lang="en-US" sz="1800" dirty="0" smtClean="0"/>
              <a:t> </a:t>
            </a:r>
            <a:r>
              <a:rPr lang="en-US" sz="1800" dirty="0" err="1" smtClean="0"/>
              <a:t>dipanaskan</a:t>
            </a:r>
            <a:r>
              <a:rPr lang="en-US" sz="1800" dirty="0" smtClean="0"/>
              <a:t> </a:t>
            </a:r>
            <a:r>
              <a:rPr lang="en-US" sz="1800" dirty="0" err="1" smtClean="0"/>
              <a:t>terbentuk</a:t>
            </a:r>
            <a:r>
              <a:rPr lang="en-US" sz="1800" dirty="0" smtClean="0"/>
              <a:t> sol. </a:t>
            </a: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konsentrasi</a:t>
            </a:r>
            <a:r>
              <a:rPr lang="en-US" sz="1800" dirty="0" smtClean="0"/>
              <a:t> </a:t>
            </a:r>
            <a:r>
              <a:rPr lang="en-US" sz="1800" dirty="0" err="1" smtClean="0"/>
              <a:t>tepung</a:t>
            </a:r>
            <a:r>
              <a:rPr lang="en-US" sz="1800" dirty="0" smtClean="0"/>
              <a:t> kanji </a:t>
            </a:r>
            <a:r>
              <a:rPr lang="en-US" sz="1800" dirty="0" err="1" smtClean="0"/>
              <a:t>cukup</a:t>
            </a:r>
            <a:r>
              <a:rPr lang="en-US" sz="1800" dirty="0" smtClean="0"/>
              <a:t> </a:t>
            </a:r>
            <a:r>
              <a:rPr lang="en-US" sz="1800" dirty="0" err="1" smtClean="0"/>
              <a:t>tinggi</a:t>
            </a:r>
            <a:r>
              <a:rPr lang="en-US" sz="1800" dirty="0" smtClean="0"/>
              <a:t>, sol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memadat</a:t>
            </a:r>
            <a:r>
              <a:rPr lang="en-US" sz="1800" dirty="0" smtClean="0"/>
              <a:t>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membentuk</a:t>
            </a:r>
            <a:r>
              <a:rPr lang="en-US" sz="1800" dirty="0" smtClean="0"/>
              <a:t> gel</a:t>
            </a:r>
            <a:r>
              <a:rPr lang="id-ID" sz="1800" dirty="0" smtClean="0"/>
              <a:t>.</a:t>
            </a:r>
            <a:endParaRPr lang="en-US" sz="1800" dirty="0" smtClean="0"/>
          </a:p>
        </p:txBody>
      </p:sp>
      <p:pic>
        <p:nvPicPr>
          <p:cNvPr id="4" name="Picture 3" descr="P10001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910" y="3891946"/>
            <a:ext cx="2523247" cy="1890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epung tapioka kanj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466" y="1558344"/>
            <a:ext cx="2286003" cy="171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554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163650" y="486161"/>
            <a:ext cx="4887317" cy="1355518"/>
          </a:xfrm>
        </p:spPr>
        <p:txBody>
          <a:bodyPr anchor="ctr"/>
          <a:lstStyle/>
          <a:p>
            <a:pPr algn="ctr"/>
            <a:r>
              <a:rPr lang="en-US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Gel </a:t>
            </a:r>
            <a:r>
              <a:rPr lang="en-US" sz="4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Kalsium</a:t>
            </a:r>
            <a:r>
              <a:rPr lang="en-US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Asetat</a:t>
            </a:r>
            <a:r>
              <a:rPr lang="en-US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dalam</a:t>
            </a:r>
            <a:r>
              <a:rPr lang="en-US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Alkohol</a:t>
            </a:r>
            <a:endParaRPr lang="id-ID" sz="4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" name="Content Placeholder 14" descr="55252Calcium Acetat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78602" y="2266683"/>
            <a:ext cx="2828916" cy="282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443212" y="2266683"/>
            <a:ext cx="4212060" cy="31543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Sol </a:t>
            </a:r>
            <a:r>
              <a:rPr lang="en-US" sz="2000" dirty="0" err="1" smtClean="0"/>
              <a:t>Arpus</a:t>
            </a:r>
            <a:r>
              <a:rPr lang="en-US" sz="2000" dirty="0" smtClean="0"/>
              <a:t> (</a:t>
            </a:r>
            <a:r>
              <a:rPr lang="en-US" sz="2000" dirty="0" err="1" smtClean="0"/>
              <a:t>damar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Sol </a:t>
            </a:r>
            <a:r>
              <a:rPr lang="en-US" sz="2000" dirty="0" err="1" smtClean="0"/>
              <a:t>Belerang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Sol </a:t>
            </a:r>
            <a:r>
              <a:rPr lang="en-US" sz="2000" dirty="0" err="1" smtClean="0"/>
              <a:t>Emas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Sol </a:t>
            </a:r>
            <a:r>
              <a:rPr lang="id-ID" sz="2000" dirty="0" smtClean="0"/>
              <a:t>Fe(OH)</a:t>
            </a:r>
            <a:r>
              <a:rPr lang="id-ID" sz="2000" baseline="-25000" dirty="0" smtClean="0"/>
              <a:t>3</a:t>
            </a:r>
            <a:r>
              <a:rPr lang="id-ID" sz="2000" dirty="0" smtClean="0"/>
              <a:t>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Sol </a:t>
            </a:r>
            <a:r>
              <a:rPr lang="id-ID" sz="2000" dirty="0" smtClean="0"/>
              <a:t>Al(OH)</a:t>
            </a:r>
            <a:r>
              <a:rPr lang="id-ID" sz="2000" baseline="-25000" dirty="0" smtClean="0"/>
              <a:t>3</a:t>
            </a:r>
            <a:r>
              <a:rPr lang="id-ID" sz="2000" dirty="0" smtClean="0"/>
              <a:t> </a:t>
            </a:r>
            <a:endParaRPr lang="en-US" sz="2000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8033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dirty="0" smtClean="0"/>
              <a:t>Sistem</a:t>
            </a:r>
            <a:r>
              <a:rPr lang="id-ID" sz="4800" dirty="0" smtClean="0"/>
              <a:t> Koloid</a:t>
            </a:r>
            <a:endParaRPr lang="en-GB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800" dirty="0" smtClean="0"/>
              <a:t>Fase Padat-Padat (Sol Padat)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154592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904" y="764373"/>
            <a:ext cx="5833736" cy="1293028"/>
          </a:xfrm>
        </p:spPr>
        <p:txBody>
          <a:bodyPr/>
          <a:lstStyle/>
          <a:p>
            <a:pPr algn="l"/>
            <a:r>
              <a:rPr lang="id-ID" dirty="0" smtClean="0"/>
              <a:t>Sistem Dispersi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d-ID" sz="2000" dirty="0" smtClean="0"/>
              <a:t>Ketika kita mencampurkan dua zat makan campuran tersebut akan membentuk suatu dispersi atau penyebaran merata dua fase.</a:t>
            </a:r>
          </a:p>
          <a:p>
            <a:pPr algn="just">
              <a:lnSpc>
                <a:spcPct val="150000"/>
              </a:lnSpc>
            </a:pPr>
            <a:r>
              <a:rPr lang="id-ID" sz="2000" dirty="0" smtClean="0"/>
              <a:t>Dalam dispersi terdapat dua fase, ada fase terdispersi atau fase dalam dan ada fase pendispersi atau fase luar.</a:t>
            </a:r>
          </a:p>
          <a:p>
            <a:pPr algn="just">
              <a:lnSpc>
                <a:spcPct val="150000"/>
              </a:lnSpc>
            </a:pPr>
            <a:r>
              <a:rPr lang="id-ID" sz="2000" dirty="0" smtClean="0"/>
              <a:t>Jumlah molekul terdispersi umumnya lebih kecil daripada fase pendispersi.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93145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480" y="1993840"/>
            <a:ext cx="7918265" cy="214143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n-US" sz="2800" dirty="0" smtClean="0"/>
              <a:t>	</a:t>
            </a:r>
            <a:r>
              <a:rPr lang="en-US" sz="2600" dirty="0" smtClean="0"/>
              <a:t>Sol </a:t>
            </a:r>
            <a:r>
              <a:rPr lang="id-ID" sz="2600" dirty="0" smtClean="0"/>
              <a:t>padat </a:t>
            </a:r>
            <a:r>
              <a:rPr lang="en-US" sz="2600" dirty="0" err="1" smtClean="0"/>
              <a:t>adalah</a:t>
            </a:r>
            <a:r>
              <a:rPr lang="id-ID" sz="2600" dirty="0" smtClean="0"/>
              <a:t> sistem koloid yang terbentuk dari fase terdispersi dan pendispersi padat. </a:t>
            </a:r>
            <a:endParaRPr lang="id-ID" sz="2600" dirty="0"/>
          </a:p>
        </p:txBody>
      </p:sp>
    </p:spTree>
    <p:extLst>
      <p:ext uri="{BB962C8B-B14F-4D97-AF65-F5344CB8AC3E}">
        <p14:creationId xmlns:p14="http://schemas.microsoft.com/office/powerpoint/2010/main" val="30918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30" y="312229"/>
            <a:ext cx="3112077" cy="670244"/>
          </a:xfrm>
        </p:spPr>
        <p:txBody>
          <a:bodyPr>
            <a:normAutofit/>
          </a:bodyPr>
          <a:lstStyle/>
          <a:p>
            <a:pPr algn="ctr"/>
            <a:r>
              <a:rPr lang="id-ID" sz="3200" dirty="0" smtClean="0"/>
              <a:t>Contohnya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6" y="982473"/>
            <a:ext cx="2386941" cy="1638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002" y="2242436"/>
            <a:ext cx="2596570" cy="19474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46381" y="2738868"/>
            <a:ext cx="1584071" cy="648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</a:rPr>
              <a:t>Bronze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312" y="2872370"/>
            <a:ext cx="1514857" cy="1029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</a:rPr>
              <a:t>Gelas Berwarna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02" y="4189863"/>
            <a:ext cx="2762250" cy="1657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8626" y="5982331"/>
            <a:ext cx="180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Stainless Steel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63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447582"/>
          </a:xfrm>
        </p:spPr>
        <p:txBody>
          <a:bodyPr>
            <a:normAutofit fontScale="90000"/>
          </a:bodyPr>
          <a:lstStyle/>
          <a:p>
            <a:pPr algn="l"/>
            <a:r>
              <a:rPr lang="id-ID" dirty="0" smtClean="0"/>
              <a:t>Paduan Logam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86346"/>
            <a:ext cx="3886200" cy="44236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id-ID" dirty="0"/>
              <a:t>Bronze adalah paduan antara logam timah dan tembaga dengan kandungan timah sebesar 12%</a:t>
            </a:r>
            <a:endParaRPr lang="en-GB" dirty="0"/>
          </a:p>
          <a:p>
            <a:pPr>
              <a:lnSpc>
                <a:spcPct val="170000"/>
              </a:lnSpc>
            </a:pPr>
            <a:r>
              <a:rPr lang="en-GB" dirty="0"/>
              <a:t>Pewter,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paduan</a:t>
            </a:r>
            <a:r>
              <a:rPr lang="en-GB" dirty="0"/>
              <a:t> </a:t>
            </a:r>
            <a:r>
              <a:rPr lang="en-GB" dirty="0" err="1"/>
              <a:t>antara</a:t>
            </a:r>
            <a:r>
              <a:rPr lang="en-GB" dirty="0"/>
              <a:t> 85-99% </a:t>
            </a:r>
            <a:r>
              <a:rPr lang="en-GB" dirty="0" err="1"/>
              <a:t>timah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sisanya</a:t>
            </a:r>
            <a:r>
              <a:rPr lang="en-GB" dirty="0"/>
              <a:t> </a:t>
            </a:r>
            <a:r>
              <a:rPr lang="en-GB" dirty="0" err="1"/>
              <a:t>tembaga</a:t>
            </a:r>
            <a:r>
              <a:rPr lang="en-GB" dirty="0"/>
              <a:t>, antimony, bismuth, </a:t>
            </a:r>
            <a:r>
              <a:rPr lang="en-GB" dirty="0" err="1"/>
              <a:t>dan</a:t>
            </a:r>
            <a:r>
              <a:rPr lang="en-GB" dirty="0"/>
              <a:t> timbale. </a:t>
            </a:r>
            <a:r>
              <a:rPr lang="en-GB" dirty="0" err="1"/>
              <a:t>Banyak</a:t>
            </a:r>
            <a:r>
              <a:rPr lang="en-GB" dirty="0"/>
              <a:t> </a:t>
            </a:r>
            <a:r>
              <a:rPr lang="en-GB" dirty="0" err="1"/>
              <a:t>dipakai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vas, </a:t>
            </a:r>
            <a:r>
              <a:rPr lang="en-GB" dirty="0" err="1"/>
              <a:t>peralatan</a:t>
            </a:r>
            <a:r>
              <a:rPr lang="en-GB" dirty="0"/>
              <a:t> ornament </a:t>
            </a:r>
            <a:r>
              <a:rPr lang="en-GB" dirty="0" err="1"/>
              <a:t>rumah</a:t>
            </a:r>
            <a:r>
              <a:rPr lang="en-GB" dirty="0"/>
              <a:t>,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peralatan</a:t>
            </a:r>
            <a:r>
              <a:rPr lang="en-GB" dirty="0"/>
              <a:t> </a:t>
            </a:r>
            <a:r>
              <a:rPr lang="en-GB" dirty="0" err="1"/>
              <a:t>rumah</a:t>
            </a:r>
            <a:r>
              <a:rPr lang="en-GB" dirty="0"/>
              <a:t> </a:t>
            </a:r>
            <a:r>
              <a:rPr lang="en-GB" dirty="0" err="1" smtClean="0"/>
              <a:t>tangga</a:t>
            </a:r>
            <a:endParaRPr lang="id-ID" dirty="0" smtClean="0"/>
          </a:p>
          <a:p>
            <a:pPr lvl="0">
              <a:lnSpc>
                <a:spcPct val="170000"/>
              </a:lnSpc>
            </a:pPr>
            <a:r>
              <a:rPr lang="en-GB" dirty="0" err="1"/>
              <a:t>Fosfor</a:t>
            </a:r>
            <a:r>
              <a:rPr lang="en-GB" dirty="0"/>
              <a:t> Bronze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paduan</a:t>
            </a:r>
            <a:r>
              <a:rPr lang="en-GB" dirty="0"/>
              <a:t> bronze yang </a:t>
            </a:r>
            <a:r>
              <a:rPr lang="en-GB" dirty="0" err="1"/>
              <a:t>ditambahkan</a:t>
            </a:r>
            <a:r>
              <a:rPr lang="en-GB" dirty="0"/>
              <a:t> </a:t>
            </a:r>
            <a:r>
              <a:rPr lang="en-GB" dirty="0" err="1"/>
              <a:t>unsur</a:t>
            </a:r>
            <a:r>
              <a:rPr lang="en-GB" dirty="0"/>
              <a:t> </a:t>
            </a:r>
            <a:r>
              <a:rPr lang="en-GB" dirty="0" err="1"/>
              <a:t>fosfor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181" y="1578677"/>
            <a:ext cx="1478919" cy="1478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91" y="1912433"/>
            <a:ext cx="1634490" cy="1732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645220"/>
            <a:ext cx="2224088" cy="222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1776104" cy="465395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Gelas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i="1" dirty="0" err="1"/>
              <a:t>Gelas</a:t>
            </a:r>
            <a:r>
              <a:rPr lang="en-GB" b="1" i="1" dirty="0"/>
              <a:t> </a:t>
            </a:r>
            <a:r>
              <a:rPr lang="en-GB" b="1" i="1" dirty="0" err="1"/>
              <a:t>dan</a:t>
            </a:r>
            <a:r>
              <a:rPr lang="en-GB" b="1" i="1" dirty="0"/>
              <a:t> </a:t>
            </a:r>
            <a:r>
              <a:rPr lang="en-GB" b="1" i="1" dirty="0" err="1"/>
              <a:t>kaca</a:t>
            </a:r>
            <a:r>
              <a:rPr lang="en-GB" dirty="0"/>
              <a:t> </a:t>
            </a:r>
            <a:r>
              <a:rPr lang="en-GB" dirty="0" err="1"/>
              <a:t>saat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bahan</a:t>
            </a:r>
            <a:r>
              <a:rPr lang="en-GB" dirty="0"/>
              <a:t> yang </a:t>
            </a:r>
            <a:r>
              <a:rPr lang="en-GB" dirty="0" err="1"/>
              <a:t>telah</a:t>
            </a:r>
            <a:r>
              <a:rPr lang="en-GB" dirty="0"/>
              <a:t> </a:t>
            </a:r>
            <a:r>
              <a:rPr lang="en-GB" dirty="0" err="1"/>
              <a:t>umum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banyak</a:t>
            </a:r>
            <a:r>
              <a:rPr lang="en-GB" dirty="0"/>
              <a:t> </a:t>
            </a:r>
            <a:r>
              <a:rPr lang="en-GB" dirty="0" err="1"/>
              <a:t>dipakai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keperluan</a:t>
            </a:r>
            <a:r>
              <a:rPr lang="en-GB" dirty="0"/>
              <a:t> </a:t>
            </a:r>
            <a:r>
              <a:rPr lang="en-GB" dirty="0" err="1"/>
              <a:t>rumah</a:t>
            </a:r>
            <a:r>
              <a:rPr lang="en-GB" dirty="0"/>
              <a:t> </a:t>
            </a:r>
            <a:r>
              <a:rPr lang="en-GB" dirty="0" err="1"/>
              <a:t>tangga</a:t>
            </a:r>
            <a:r>
              <a:rPr lang="en-GB" dirty="0"/>
              <a:t>, </a:t>
            </a:r>
            <a:r>
              <a:rPr lang="en-GB" dirty="0" err="1"/>
              <a:t>konstruksi</a:t>
            </a:r>
            <a:r>
              <a:rPr lang="en-GB" dirty="0"/>
              <a:t> </a:t>
            </a:r>
            <a:r>
              <a:rPr lang="en-GB" dirty="0" err="1"/>
              <a:t>bangunan</a:t>
            </a:r>
            <a:r>
              <a:rPr lang="en-GB" dirty="0"/>
              <a:t> </a:t>
            </a:r>
            <a:r>
              <a:rPr lang="en-GB" dirty="0" err="1"/>
              <a:t>ataupun</a:t>
            </a:r>
            <a:r>
              <a:rPr lang="en-GB" dirty="0"/>
              <a:t> </a:t>
            </a:r>
            <a:r>
              <a:rPr lang="en-GB" dirty="0" err="1"/>
              <a:t>alat-alat</a:t>
            </a:r>
            <a:r>
              <a:rPr lang="en-GB" dirty="0"/>
              <a:t> </a:t>
            </a:r>
            <a:r>
              <a:rPr lang="en-GB" dirty="0" err="1"/>
              <a:t>teknik</a:t>
            </a:r>
            <a:r>
              <a:rPr lang="en-GB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9" y="1980056"/>
            <a:ext cx="2319400" cy="3092533"/>
          </a:xfrm>
        </p:spPr>
      </p:pic>
    </p:spTree>
    <p:extLst>
      <p:ext uri="{BB962C8B-B14F-4D97-AF65-F5344CB8AC3E}">
        <p14:creationId xmlns:p14="http://schemas.microsoft.com/office/powerpoint/2010/main" val="23160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614150"/>
            <a:ext cx="2974359" cy="98234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STAINLESS STEEL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d-ID" sz="2400" dirty="0" smtClean="0"/>
              <a:t>Stainless steel terbentuk dari logam campuran. Logam itu terdiri dari besi, kromium, dan nikel.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12" y="2361064"/>
            <a:ext cx="3866863" cy="33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3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dirty="0" smtClean="0"/>
              <a:t>Sistem</a:t>
            </a:r>
            <a:r>
              <a:rPr lang="id-ID" sz="4800" dirty="0" smtClean="0"/>
              <a:t> Koloid</a:t>
            </a:r>
            <a:endParaRPr lang="en-GB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800" dirty="0" smtClean="0"/>
              <a:t>Fase Padat-Gas (Aerosol Padat)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380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Aerosol Padat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d-ID" sz="2000" dirty="0" smtClean="0"/>
              <a:t>Fase ini terbentuk dari fase terdispersi padat dan fase pendispersi gas.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d-ID" sz="2000" dirty="0"/>
              <a:t> </a:t>
            </a:r>
            <a:r>
              <a:rPr lang="id-ID" sz="2000" dirty="0" smtClean="0"/>
              <a:t>Contohnya : Asap dari </a:t>
            </a:r>
            <a:r>
              <a:rPr lang="id-ID" sz="2000" dirty="0"/>
              <a:t>kendaraan </a:t>
            </a:r>
            <a:r>
              <a:rPr lang="id-ID" sz="2000" dirty="0" smtClean="0"/>
              <a:t>bermotor atau pembakaran.</a:t>
            </a:r>
            <a:endParaRPr lang="en-GB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76" y="2194560"/>
            <a:ext cx="3634540" cy="3204238"/>
          </a:xfrm>
        </p:spPr>
      </p:pic>
    </p:spTree>
    <p:extLst>
      <p:ext uri="{BB962C8B-B14F-4D97-AF65-F5344CB8AC3E}">
        <p14:creationId xmlns:p14="http://schemas.microsoft.com/office/powerpoint/2010/main" val="3815352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dirty="0" smtClean="0"/>
              <a:t>Sistem</a:t>
            </a:r>
            <a:r>
              <a:rPr lang="id-ID" sz="4800" dirty="0" smtClean="0"/>
              <a:t> Koloid</a:t>
            </a:r>
            <a:endParaRPr lang="en-GB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800" dirty="0" smtClean="0"/>
              <a:t>Fase Cair-Gas (Aerosol)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82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40439" y="1198311"/>
            <a:ext cx="6490952" cy="1764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d-ID" sz="2800" dirty="0" smtClean="0">
                <a:solidFill>
                  <a:schemeClr val="bg1"/>
                </a:solidFill>
              </a:rPr>
              <a:t>Aerosol adalah sistem koloid dari zat cair yang terdispersi dalam gas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84868" y="3670479"/>
            <a:ext cx="6117464" cy="2382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d-ID" sz="2400" dirty="0" smtClean="0"/>
              <a:t>Fase cair-gas terbentuk dari fase terdispersi berupa zat cair dan fase pendispersi berupa gas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861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583140" y="2361063"/>
            <a:ext cx="6469039" cy="2156346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CONTOHNYA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8182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>
            <a:off x="450761" y="391263"/>
            <a:ext cx="8139448" cy="1442433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844" y="391263"/>
            <a:ext cx="7955281" cy="1474511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id-ID" sz="3200" dirty="0" smtClean="0"/>
              <a:t>Ada yang tau apakah itu larutan, suspensi, dan koloid?</a:t>
            </a:r>
            <a:r>
              <a:rPr lang="id-ID" dirty="0" smtClean="0"/>
              <a:t/>
            </a:r>
            <a:br>
              <a:rPr lang="id-ID" dirty="0" smtClean="0"/>
            </a:br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4928" y="2250808"/>
            <a:ext cx="7955281" cy="659817"/>
          </a:xfrm>
        </p:spPr>
        <p:txBody>
          <a:bodyPr/>
          <a:lstStyle/>
          <a:p>
            <a:pPr algn="ctr"/>
            <a:r>
              <a:rPr lang="id-ID" dirty="0" smtClean="0"/>
              <a:t>MARI LIHAT PERCOBAAN BERIKUT INI!</a:t>
            </a:r>
            <a:endParaRPr lang="en-GB" dirty="0"/>
          </a:p>
        </p:txBody>
      </p:sp>
      <p:sp>
        <p:nvSpPr>
          <p:cNvPr id="5" name="Rectangular Callout 4">
            <a:hlinkClick r:id="rId2" action="ppaction://hlinksldjump"/>
          </p:cNvPr>
          <p:cNvSpPr/>
          <p:nvPr/>
        </p:nvSpPr>
        <p:spPr>
          <a:xfrm>
            <a:off x="734096" y="3026535"/>
            <a:ext cx="1751527" cy="1094704"/>
          </a:xfrm>
          <a:prstGeom prst="wedgeRectCallou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LARUTAN</a:t>
            </a:r>
            <a:endParaRPr lang="en-GB" sz="2800" dirty="0"/>
          </a:p>
        </p:txBody>
      </p:sp>
      <p:sp>
        <p:nvSpPr>
          <p:cNvPr id="6" name="Oval Callout 5">
            <a:hlinkClick r:id="rId3" action="ppaction://hlinksldjump"/>
          </p:cNvPr>
          <p:cNvSpPr/>
          <p:nvPr/>
        </p:nvSpPr>
        <p:spPr>
          <a:xfrm>
            <a:off x="3644721" y="4341512"/>
            <a:ext cx="2176530" cy="1249251"/>
          </a:xfrm>
          <a:prstGeom prst="wedgeEllipseCallou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SUSPENSI</a:t>
            </a:r>
            <a:endParaRPr lang="en-GB" sz="2400" dirty="0"/>
          </a:p>
        </p:txBody>
      </p:sp>
      <p:sp>
        <p:nvSpPr>
          <p:cNvPr id="7" name="Cloud Callout 6">
            <a:hlinkClick r:id="rId4" action="ppaction://hlinksldjump"/>
          </p:cNvPr>
          <p:cNvSpPr/>
          <p:nvPr/>
        </p:nvSpPr>
        <p:spPr>
          <a:xfrm>
            <a:off x="6336406" y="2910625"/>
            <a:ext cx="2253803" cy="1430887"/>
          </a:xfrm>
          <a:prstGeom prst="cloudCallou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KOLOID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76938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Awan dan kabut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d-ID" sz="2000" dirty="0" smtClean="0"/>
              <a:t>Awan dan kabut terbentuk dari air yang menguap, ketika air itu menguap maka air itu akan terdispersi di udara sehingga membentuk awan dan kabut.</a:t>
            </a:r>
            <a:endParaRPr lang="en-GB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97" y="2194560"/>
            <a:ext cx="2439617" cy="194139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30" y="427311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61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2800" dirty="0" smtClean="0"/>
              <a:t>Hair spray, parfum, dan cat semprot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id-ID" dirty="0" smtClean="0"/>
              <a:t>Ketika kita akan menggunakannya maka kita akan menekan tombol semprotan. Ketika ada tekanan yang membuat cairan naik dan ketika cairan itu di udara maka cairan itu akan terdispersi oleh gas.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12" y="2374710"/>
            <a:ext cx="3268028" cy="3425589"/>
          </a:xfrm>
        </p:spPr>
      </p:pic>
    </p:spTree>
    <p:extLst>
      <p:ext uri="{BB962C8B-B14F-4D97-AF65-F5344CB8AC3E}">
        <p14:creationId xmlns:p14="http://schemas.microsoft.com/office/powerpoint/2010/main" val="15080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476" y="764373"/>
            <a:ext cx="5304164" cy="1293028"/>
          </a:xfrm>
        </p:spPr>
        <p:txBody>
          <a:bodyPr/>
          <a:lstStyle/>
          <a:p>
            <a:pPr algn="l"/>
            <a:r>
              <a:rPr lang="id-ID" dirty="0" smtClean="0"/>
              <a:t>LARUTAN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985751"/>
            <a:ext cx="7955280" cy="406908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d-ID" dirty="0" smtClean="0"/>
              <a:t>Larutan adalah campuran yang bersifat homogen.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d-ID" dirty="0" smtClean="0"/>
              <a:t>Ukuran zat terlarut sangat kecil ± &lt; 1 nm sehingga sulit untuk mengamati zat yang terlarut meski disaring sekalipun.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44" y="3586671"/>
            <a:ext cx="3051980" cy="267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3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172" y="764373"/>
            <a:ext cx="5484468" cy="1293028"/>
          </a:xfrm>
        </p:spPr>
        <p:txBody>
          <a:bodyPr/>
          <a:lstStyle/>
          <a:p>
            <a:pPr algn="l"/>
            <a:r>
              <a:rPr lang="id-ID" dirty="0" smtClean="0"/>
              <a:t>SUSPENSI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718041"/>
            <a:ext cx="7955280" cy="406908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d-ID" dirty="0" smtClean="0"/>
              <a:t>Suspensi merupakan campuran yang bersifat heterogen.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d-ID" dirty="0" smtClean="0"/>
              <a:t>Zat terlarut dalam suspensi cukup besar ± &gt; 100 nm sehingga kita dapat mengamati perbedaan antara zat yang terlarut dan pelarut.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20" y="3831820"/>
            <a:ext cx="3324359" cy="29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7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0054" y="764373"/>
            <a:ext cx="5219585" cy="1293028"/>
          </a:xfrm>
        </p:spPr>
        <p:txBody>
          <a:bodyPr/>
          <a:lstStyle/>
          <a:p>
            <a:pPr algn="l"/>
            <a:r>
              <a:rPr lang="id-ID" dirty="0" smtClean="0"/>
              <a:t>KOLOID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59" y="1812422"/>
            <a:ext cx="7955280" cy="406908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d-ID" dirty="0" smtClean="0"/>
              <a:t>Koloid adalah campuran yang tampak bersifat homogen, padahal koloid juga besifat heterogen.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d-ID" dirty="0" smtClean="0"/>
              <a:t>Ukuran partikelnya 1 nm – 100 nm, hal itu membuat koloid sering disebut perpaduan larutan dan suspensi.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64" y="3901156"/>
            <a:ext cx="3057099" cy="268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8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d-ID" dirty="0" smtClean="0"/>
              <a:t>PENGELOMPOKAN SISTEM KOLOID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95385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d-ID" sz="2000" dirty="0" smtClean="0"/>
              <a:t>Fase Padat-Cair (Sol)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d-ID" sz="2000" dirty="0" smtClean="0"/>
              <a:t>Fase Padat-Padat (Sol Padat)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d-ID" sz="2000" dirty="0" smtClean="0"/>
              <a:t>Fase Padat-Gas (Aerosol Padat)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d-ID" sz="2000" dirty="0" smtClean="0"/>
              <a:t>Fase Cair-Gas (Aerosol)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336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Koloid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Padat-Cair</a:t>
            </a:r>
            <a:r>
              <a:rPr lang="en-US" dirty="0" smtClean="0"/>
              <a:t> (Sol)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7897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91" y="1256862"/>
            <a:ext cx="7918265" cy="185738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en-US" sz="4000" dirty="0" smtClean="0"/>
              <a:t>	</a:t>
            </a:r>
            <a:r>
              <a:rPr lang="en-US" sz="3200" dirty="0" smtClean="0"/>
              <a:t>Sol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koloid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partikel</a:t>
            </a:r>
            <a:r>
              <a:rPr lang="en-US" sz="3200" dirty="0" smtClean="0"/>
              <a:t> </a:t>
            </a:r>
            <a:r>
              <a:rPr lang="en-US" sz="3200" dirty="0" err="1" smtClean="0"/>
              <a:t>padat</a:t>
            </a:r>
            <a:r>
              <a:rPr lang="en-US" sz="3200" dirty="0" smtClean="0"/>
              <a:t> yang </a:t>
            </a:r>
            <a:r>
              <a:rPr lang="en-US" sz="3200" dirty="0" err="1" smtClean="0"/>
              <a:t>terdispersi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zat</a:t>
            </a:r>
            <a:r>
              <a:rPr lang="en-US" sz="3200" dirty="0" smtClean="0"/>
              <a:t> </a:t>
            </a:r>
            <a:r>
              <a:rPr lang="en-US" sz="3200" dirty="0" err="1" smtClean="0"/>
              <a:t>cair</a:t>
            </a:r>
            <a:r>
              <a:rPr lang="id-ID" sz="3200" dirty="0" smtClean="0"/>
              <a:t>.</a:t>
            </a:r>
            <a:endParaRPr lang="id-ID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15833" y="3985154"/>
            <a:ext cx="7918266" cy="10001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memadat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disebut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gel</a:t>
            </a:r>
            <a:r>
              <a:rPr kumimoji="0" lang="id-ID" sz="36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5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254</TotalTime>
  <Words>645</Words>
  <Application>Microsoft Office PowerPoint</Application>
  <PresentationFormat>On-screen Show (4:3)</PresentationFormat>
  <Paragraphs>89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Courier New</vt:lpstr>
      <vt:lpstr>Wingdings 3</vt:lpstr>
      <vt:lpstr>Vapor Trail</vt:lpstr>
      <vt:lpstr>SISTEM KOLOID</vt:lpstr>
      <vt:lpstr>Sistem Dispersi</vt:lpstr>
      <vt:lpstr>Ada yang tau apakah itu larutan, suspensi, dan koloid? </vt:lpstr>
      <vt:lpstr>LARUTAN</vt:lpstr>
      <vt:lpstr>SUSPENSI</vt:lpstr>
      <vt:lpstr>KOLOID</vt:lpstr>
      <vt:lpstr>PENGELOMPOKAN SISTEM KOLOID</vt:lpstr>
      <vt:lpstr>Sistem Koloid</vt:lpstr>
      <vt:lpstr>PowerPoint Presentation</vt:lpstr>
      <vt:lpstr>PowerPoint Presentation</vt:lpstr>
      <vt:lpstr>PowerPoint Presentation</vt:lpstr>
      <vt:lpstr>Agar-Agar</vt:lpstr>
      <vt:lpstr>Gelatin</vt:lpstr>
      <vt:lpstr>Cat</vt:lpstr>
      <vt:lpstr>Pektin</vt:lpstr>
      <vt:lpstr>Air Sungai</vt:lpstr>
      <vt:lpstr>Cairan Kanji</vt:lpstr>
      <vt:lpstr>PowerPoint Presentation</vt:lpstr>
      <vt:lpstr>Sistem Koloid</vt:lpstr>
      <vt:lpstr>PowerPoint Presentation</vt:lpstr>
      <vt:lpstr>Contohnya</vt:lpstr>
      <vt:lpstr>Paduan Logam</vt:lpstr>
      <vt:lpstr>Gelas</vt:lpstr>
      <vt:lpstr>STAINLESS STEEL</vt:lpstr>
      <vt:lpstr>Sistem Koloid</vt:lpstr>
      <vt:lpstr>Aerosol Padat</vt:lpstr>
      <vt:lpstr>Sistem Koloid</vt:lpstr>
      <vt:lpstr>PowerPoint Presentation</vt:lpstr>
      <vt:lpstr>PowerPoint Presentation</vt:lpstr>
      <vt:lpstr>Awan dan kabut</vt:lpstr>
      <vt:lpstr>Hair spray, parfum, dan cat semprot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KOLOID</dc:title>
  <dc:creator>Astri Ayudia</dc:creator>
  <cp:lastModifiedBy>Bi 5</cp:lastModifiedBy>
  <cp:revision>20</cp:revision>
  <dcterms:created xsi:type="dcterms:W3CDTF">2014-10-08T12:01:23Z</dcterms:created>
  <dcterms:modified xsi:type="dcterms:W3CDTF">2015-08-12T02:13:52Z</dcterms:modified>
</cp:coreProperties>
</file>